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9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7" r:id="rId38"/>
    <p:sldId id="295" r:id="rId39"/>
    <p:sldId id="291" r:id="rId40"/>
    <p:sldId id="292" r:id="rId41"/>
    <p:sldId id="296" r:id="rId42"/>
    <p:sldId id="29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46C"/>
    <a:srgbClr val="FF6600"/>
    <a:srgbClr val="FF9933"/>
    <a:srgbClr val="FF3399"/>
    <a:srgbClr val="003399"/>
    <a:srgbClr val="663300"/>
    <a:srgbClr val="996600"/>
    <a:srgbClr val="66FF33"/>
    <a:srgbClr val="FBDB6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7" autoAdjust="0"/>
    <p:restoredTop sz="94660"/>
  </p:normalViewPr>
  <p:slideViewPr>
    <p:cSldViewPr>
      <p:cViewPr varScale="1">
        <p:scale>
          <a:sx n="108" d="100"/>
          <a:sy n="108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4214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48126-BB0A-4D88-B815-8FEAA89E8F3D}" type="doc">
      <dgm:prSet loTypeId="urn:microsoft.com/office/officeart/2005/8/layout/default#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45153A-9370-4C97-A975-1F3036E8693A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Century Gothic" panose="020B0502020202020204" pitchFamily="34" charset="0"/>
            </a:rPr>
            <a:t>Structured approach for change </a:t>
          </a:r>
        </a:p>
      </dgm:t>
    </dgm:pt>
    <dgm:pt modelId="{0193830F-2EB5-4912-83B0-BFC0E8AA7D11}" type="parTrans" cxnId="{C2FB8DAD-ABC1-4AD3-8758-2AFE59C61A0E}">
      <dgm:prSet/>
      <dgm:spPr/>
      <dgm:t>
        <a:bodyPr/>
        <a:lstStyle/>
        <a:p>
          <a:endParaRPr lang="en-US" sz="2000">
            <a:latin typeface="Century Gothic" panose="020B0502020202020204" pitchFamily="34" charset="0"/>
          </a:endParaRPr>
        </a:p>
      </dgm:t>
    </dgm:pt>
    <dgm:pt modelId="{CBFFDE20-E296-4C21-A18C-1D4E31D7FCB4}" type="sibTrans" cxnId="{C2FB8DAD-ABC1-4AD3-8758-2AFE59C61A0E}">
      <dgm:prSet/>
      <dgm:spPr/>
      <dgm:t>
        <a:bodyPr/>
        <a:lstStyle/>
        <a:p>
          <a:endParaRPr lang="en-US" sz="2000">
            <a:latin typeface="Century Gothic" panose="020B0502020202020204" pitchFamily="34" charset="0"/>
          </a:endParaRPr>
        </a:p>
      </dgm:t>
    </dgm:pt>
    <dgm:pt modelId="{E14B8B06-7B29-4645-80C2-31DE4161C96D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Century Gothic" panose="020B0502020202020204" pitchFamily="34" charset="0"/>
            </a:rPr>
            <a:t>Adopt best practices in multiple settings</a:t>
          </a:r>
        </a:p>
      </dgm:t>
    </dgm:pt>
    <dgm:pt modelId="{2E1D487D-5288-4779-A97A-318E58AE5B51}" type="parTrans" cxnId="{C0C3CA37-F499-4C15-AC2D-2350E968B66B}">
      <dgm:prSet/>
      <dgm:spPr/>
      <dgm:t>
        <a:bodyPr/>
        <a:lstStyle/>
        <a:p>
          <a:endParaRPr lang="en-US" sz="2000">
            <a:latin typeface="Century Gothic" panose="020B0502020202020204" pitchFamily="34" charset="0"/>
          </a:endParaRPr>
        </a:p>
      </dgm:t>
    </dgm:pt>
    <dgm:pt modelId="{A0C1B2EF-4D64-4140-85A9-71D80FACD340}" type="sibTrans" cxnId="{C0C3CA37-F499-4C15-AC2D-2350E968B66B}">
      <dgm:prSet/>
      <dgm:spPr/>
      <dgm:t>
        <a:bodyPr/>
        <a:lstStyle/>
        <a:p>
          <a:endParaRPr lang="en-US" sz="2000">
            <a:latin typeface="Century Gothic" panose="020B0502020202020204" pitchFamily="34" charset="0"/>
          </a:endParaRPr>
        </a:p>
      </dgm:t>
    </dgm:pt>
    <dgm:pt modelId="{6C8FEB66-B6DA-4DF2-B7BA-C3011D271E8B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Century Gothic" panose="020B0502020202020204" pitchFamily="34" charset="0"/>
            </a:rPr>
            <a:t>Uses adult learning principles &amp; techniques</a:t>
          </a:r>
        </a:p>
      </dgm:t>
    </dgm:pt>
    <dgm:pt modelId="{B7EEDE7B-7B75-4238-B814-DCF4F64258FB}" type="parTrans" cxnId="{BE8643A0-F39F-42EA-B8A2-B5A8A7DCC28E}">
      <dgm:prSet/>
      <dgm:spPr/>
      <dgm:t>
        <a:bodyPr/>
        <a:lstStyle/>
        <a:p>
          <a:endParaRPr lang="en-US" sz="2000">
            <a:latin typeface="Century Gothic" panose="020B0502020202020204" pitchFamily="34" charset="0"/>
          </a:endParaRPr>
        </a:p>
      </dgm:t>
    </dgm:pt>
    <dgm:pt modelId="{B19AF1BB-3D7C-4117-97A2-9E713BAF4222}" type="sibTrans" cxnId="{BE8643A0-F39F-42EA-B8A2-B5A8A7DCC28E}">
      <dgm:prSet/>
      <dgm:spPr/>
      <dgm:t>
        <a:bodyPr/>
        <a:lstStyle/>
        <a:p>
          <a:endParaRPr lang="en-US" sz="2000">
            <a:latin typeface="Century Gothic" panose="020B0502020202020204" pitchFamily="34" charset="0"/>
          </a:endParaRPr>
        </a:p>
      </dgm:t>
    </dgm:pt>
    <dgm:pt modelId="{736F8F4E-5EDF-43D8-9914-3B98421CD347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Century Gothic" panose="020B0502020202020204" pitchFamily="34" charset="0"/>
            </a:rPr>
            <a:t>Time-limited learning process</a:t>
          </a:r>
        </a:p>
      </dgm:t>
    </dgm:pt>
    <dgm:pt modelId="{13EECBA6-C04D-42F9-86E4-C0BF8871C67B}" type="parTrans" cxnId="{3C73D9EC-B92E-4EB7-ACFD-2D9C22EF03DE}">
      <dgm:prSet/>
      <dgm:spPr/>
      <dgm:t>
        <a:bodyPr/>
        <a:lstStyle/>
        <a:p>
          <a:endParaRPr lang="en-US" sz="2000">
            <a:latin typeface="Century Gothic" panose="020B0502020202020204" pitchFamily="34" charset="0"/>
          </a:endParaRPr>
        </a:p>
      </dgm:t>
    </dgm:pt>
    <dgm:pt modelId="{749B4173-A0A9-4CC5-B3BF-390736631AE2}" type="sibTrans" cxnId="{3C73D9EC-B92E-4EB7-ACFD-2D9C22EF03DE}">
      <dgm:prSet/>
      <dgm:spPr/>
      <dgm:t>
        <a:bodyPr/>
        <a:lstStyle/>
        <a:p>
          <a:endParaRPr lang="en-US" sz="2000">
            <a:latin typeface="Century Gothic" panose="020B0502020202020204" pitchFamily="34" charset="0"/>
          </a:endParaRPr>
        </a:p>
      </dgm:t>
    </dgm:pt>
    <dgm:pt modelId="{93C25BDA-8C44-4549-96B1-56B9B78844FC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Century Gothic" panose="020B0502020202020204" pitchFamily="34" charset="0"/>
            </a:rPr>
            <a:t>Shared learning &amp; collaboration</a:t>
          </a:r>
        </a:p>
      </dgm:t>
    </dgm:pt>
    <dgm:pt modelId="{03999D71-C59D-4170-9CAE-648F986891EF}" type="parTrans" cxnId="{13DF25EF-6058-4FBF-ABA9-72C1AE281183}">
      <dgm:prSet/>
      <dgm:spPr/>
      <dgm:t>
        <a:bodyPr/>
        <a:lstStyle/>
        <a:p>
          <a:endParaRPr lang="en-US" sz="2000">
            <a:latin typeface="Century Gothic" panose="020B0502020202020204" pitchFamily="34" charset="0"/>
          </a:endParaRPr>
        </a:p>
      </dgm:t>
    </dgm:pt>
    <dgm:pt modelId="{0B29AC60-8D99-4005-9468-5D6BE81181E1}" type="sibTrans" cxnId="{13DF25EF-6058-4FBF-ABA9-72C1AE281183}">
      <dgm:prSet/>
      <dgm:spPr/>
      <dgm:t>
        <a:bodyPr/>
        <a:lstStyle/>
        <a:p>
          <a:endParaRPr lang="en-US" sz="2000">
            <a:latin typeface="Century Gothic" panose="020B0502020202020204" pitchFamily="34" charset="0"/>
          </a:endParaRPr>
        </a:p>
      </dgm:t>
    </dgm:pt>
    <dgm:pt modelId="{AD1B43EF-872B-4B82-8F50-EBE419269411}" type="pres">
      <dgm:prSet presAssocID="{B9E48126-BB0A-4D88-B815-8FEAA89E8F3D}" presName="diagram" presStyleCnt="0">
        <dgm:presLayoutVars>
          <dgm:dir/>
          <dgm:resizeHandles val="exact"/>
        </dgm:presLayoutVars>
      </dgm:prSet>
      <dgm:spPr/>
    </dgm:pt>
    <dgm:pt modelId="{0861C6C4-A247-4F9F-9A7B-9DEFB2C12198}" type="pres">
      <dgm:prSet presAssocID="{A345153A-9370-4C97-A975-1F3036E8693A}" presName="node" presStyleLbl="node1" presStyleIdx="0" presStyleCnt="5" custLinFactNeighborY="-6191">
        <dgm:presLayoutVars>
          <dgm:bulletEnabled val="1"/>
        </dgm:presLayoutVars>
      </dgm:prSet>
      <dgm:spPr/>
    </dgm:pt>
    <dgm:pt modelId="{7CCEE892-05AB-4665-9DD4-C1275ED55559}" type="pres">
      <dgm:prSet presAssocID="{CBFFDE20-E296-4C21-A18C-1D4E31D7FCB4}" presName="sibTrans" presStyleCnt="0"/>
      <dgm:spPr/>
    </dgm:pt>
    <dgm:pt modelId="{27192AD2-B856-4815-8231-D3EDE21D0616}" type="pres">
      <dgm:prSet presAssocID="{E14B8B06-7B29-4645-80C2-31DE4161C96D}" presName="node" presStyleLbl="node1" presStyleIdx="1" presStyleCnt="5" custLinFactNeighborY="-6191">
        <dgm:presLayoutVars>
          <dgm:bulletEnabled val="1"/>
        </dgm:presLayoutVars>
      </dgm:prSet>
      <dgm:spPr/>
    </dgm:pt>
    <dgm:pt modelId="{8329920C-FF66-4B1B-8B76-523CD93B6869}" type="pres">
      <dgm:prSet presAssocID="{A0C1B2EF-4D64-4140-85A9-71D80FACD340}" presName="sibTrans" presStyleCnt="0"/>
      <dgm:spPr/>
    </dgm:pt>
    <dgm:pt modelId="{23861BEB-CDF3-48FE-B173-8AA4F0C4F05E}" type="pres">
      <dgm:prSet presAssocID="{6C8FEB66-B6DA-4DF2-B7BA-C3011D271E8B}" presName="node" presStyleLbl="node1" presStyleIdx="2" presStyleCnt="5" custLinFactNeighborY="-6191">
        <dgm:presLayoutVars>
          <dgm:bulletEnabled val="1"/>
        </dgm:presLayoutVars>
      </dgm:prSet>
      <dgm:spPr/>
    </dgm:pt>
    <dgm:pt modelId="{995F0A96-C36D-4A52-A57E-DF06A929FEE9}" type="pres">
      <dgm:prSet presAssocID="{B19AF1BB-3D7C-4117-97A2-9E713BAF4222}" presName="sibTrans" presStyleCnt="0"/>
      <dgm:spPr/>
    </dgm:pt>
    <dgm:pt modelId="{B80D20C6-6BBF-4BF4-96DF-1F44EDF366D9}" type="pres">
      <dgm:prSet presAssocID="{736F8F4E-5EDF-43D8-9914-3B98421CD347}" presName="node" presStyleLbl="node1" presStyleIdx="3" presStyleCnt="5" custLinFactNeighborY="-6191">
        <dgm:presLayoutVars>
          <dgm:bulletEnabled val="1"/>
        </dgm:presLayoutVars>
      </dgm:prSet>
      <dgm:spPr/>
    </dgm:pt>
    <dgm:pt modelId="{4BFE61FC-D6FD-40B5-BC05-65A17EB27F46}" type="pres">
      <dgm:prSet presAssocID="{749B4173-A0A9-4CC5-B3BF-390736631AE2}" presName="sibTrans" presStyleCnt="0"/>
      <dgm:spPr/>
    </dgm:pt>
    <dgm:pt modelId="{5ACEE4CE-E13A-4460-A8C2-2D69ADC40BD0}" type="pres">
      <dgm:prSet presAssocID="{93C25BDA-8C44-4549-96B1-56B9B78844FC}" presName="node" presStyleLbl="node1" presStyleIdx="4" presStyleCnt="5" custLinFactNeighborY="-6191">
        <dgm:presLayoutVars>
          <dgm:bulletEnabled val="1"/>
        </dgm:presLayoutVars>
      </dgm:prSet>
      <dgm:spPr/>
    </dgm:pt>
  </dgm:ptLst>
  <dgm:cxnLst>
    <dgm:cxn modelId="{13DF25EF-6058-4FBF-ABA9-72C1AE281183}" srcId="{B9E48126-BB0A-4D88-B815-8FEAA89E8F3D}" destId="{93C25BDA-8C44-4549-96B1-56B9B78844FC}" srcOrd="4" destOrd="0" parTransId="{03999D71-C59D-4170-9CAE-648F986891EF}" sibTransId="{0B29AC60-8D99-4005-9468-5D6BE81181E1}"/>
    <dgm:cxn modelId="{C0C3CA37-F499-4C15-AC2D-2350E968B66B}" srcId="{B9E48126-BB0A-4D88-B815-8FEAA89E8F3D}" destId="{E14B8B06-7B29-4645-80C2-31DE4161C96D}" srcOrd="1" destOrd="0" parTransId="{2E1D487D-5288-4779-A97A-318E58AE5B51}" sibTransId="{A0C1B2EF-4D64-4140-85A9-71D80FACD340}"/>
    <dgm:cxn modelId="{49867830-9BD1-4B66-8E2E-9B2465FC8512}" type="presOf" srcId="{A345153A-9370-4C97-A975-1F3036E8693A}" destId="{0861C6C4-A247-4F9F-9A7B-9DEFB2C12198}" srcOrd="0" destOrd="0" presId="urn:microsoft.com/office/officeart/2005/8/layout/default#1"/>
    <dgm:cxn modelId="{8E16F45D-A99F-42A7-A86F-84542732BBCF}" type="presOf" srcId="{E14B8B06-7B29-4645-80C2-31DE4161C96D}" destId="{27192AD2-B856-4815-8231-D3EDE21D0616}" srcOrd="0" destOrd="0" presId="urn:microsoft.com/office/officeart/2005/8/layout/default#1"/>
    <dgm:cxn modelId="{4413212C-79ED-455F-B18D-65B6A9012833}" type="presOf" srcId="{6C8FEB66-B6DA-4DF2-B7BA-C3011D271E8B}" destId="{23861BEB-CDF3-48FE-B173-8AA4F0C4F05E}" srcOrd="0" destOrd="0" presId="urn:microsoft.com/office/officeart/2005/8/layout/default#1"/>
    <dgm:cxn modelId="{7153CD13-AE1E-4383-9DC8-9844013CAEB5}" type="presOf" srcId="{B9E48126-BB0A-4D88-B815-8FEAA89E8F3D}" destId="{AD1B43EF-872B-4B82-8F50-EBE419269411}" srcOrd="0" destOrd="0" presId="urn:microsoft.com/office/officeart/2005/8/layout/default#1"/>
    <dgm:cxn modelId="{9D9A39B2-73C1-4BC0-88D9-B5EA4E42CD4E}" type="presOf" srcId="{736F8F4E-5EDF-43D8-9914-3B98421CD347}" destId="{B80D20C6-6BBF-4BF4-96DF-1F44EDF366D9}" srcOrd="0" destOrd="0" presId="urn:microsoft.com/office/officeart/2005/8/layout/default#1"/>
    <dgm:cxn modelId="{39AFEA50-8C5E-4853-B463-05A548CDB6AA}" type="presOf" srcId="{93C25BDA-8C44-4549-96B1-56B9B78844FC}" destId="{5ACEE4CE-E13A-4460-A8C2-2D69ADC40BD0}" srcOrd="0" destOrd="0" presId="urn:microsoft.com/office/officeart/2005/8/layout/default#1"/>
    <dgm:cxn modelId="{BE8643A0-F39F-42EA-B8A2-B5A8A7DCC28E}" srcId="{B9E48126-BB0A-4D88-B815-8FEAA89E8F3D}" destId="{6C8FEB66-B6DA-4DF2-B7BA-C3011D271E8B}" srcOrd="2" destOrd="0" parTransId="{B7EEDE7B-7B75-4238-B814-DCF4F64258FB}" sibTransId="{B19AF1BB-3D7C-4117-97A2-9E713BAF4222}"/>
    <dgm:cxn modelId="{C2FB8DAD-ABC1-4AD3-8758-2AFE59C61A0E}" srcId="{B9E48126-BB0A-4D88-B815-8FEAA89E8F3D}" destId="{A345153A-9370-4C97-A975-1F3036E8693A}" srcOrd="0" destOrd="0" parTransId="{0193830F-2EB5-4912-83B0-BFC0E8AA7D11}" sibTransId="{CBFFDE20-E296-4C21-A18C-1D4E31D7FCB4}"/>
    <dgm:cxn modelId="{3C73D9EC-B92E-4EB7-ACFD-2D9C22EF03DE}" srcId="{B9E48126-BB0A-4D88-B815-8FEAA89E8F3D}" destId="{736F8F4E-5EDF-43D8-9914-3B98421CD347}" srcOrd="3" destOrd="0" parTransId="{13EECBA6-C04D-42F9-86E4-C0BF8871C67B}" sibTransId="{749B4173-A0A9-4CC5-B3BF-390736631AE2}"/>
    <dgm:cxn modelId="{A0BD5554-3FF6-447A-81BC-3A125217067C}" type="presParOf" srcId="{AD1B43EF-872B-4B82-8F50-EBE419269411}" destId="{0861C6C4-A247-4F9F-9A7B-9DEFB2C12198}" srcOrd="0" destOrd="0" presId="urn:microsoft.com/office/officeart/2005/8/layout/default#1"/>
    <dgm:cxn modelId="{2F2534C8-3D96-4BCC-B653-8F014B4C0C81}" type="presParOf" srcId="{AD1B43EF-872B-4B82-8F50-EBE419269411}" destId="{7CCEE892-05AB-4665-9DD4-C1275ED55559}" srcOrd="1" destOrd="0" presId="urn:microsoft.com/office/officeart/2005/8/layout/default#1"/>
    <dgm:cxn modelId="{B69CFBF6-F0AF-496A-BBF2-72FAB6DF6D38}" type="presParOf" srcId="{AD1B43EF-872B-4B82-8F50-EBE419269411}" destId="{27192AD2-B856-4815-8231-D3EDE21D0616}" srcOrd="2" destOrd="0" presId="urn:microsoft.com/office/officeart/2005/8/layout/default#1"/>
    <dgm:cxn modelId="{8D96772A-860A-48F2-88EB-259093AD1F64}" type="presParOf" srcId="{AD1B43EF-872B-4B82-8F50-EBE419269411}" destId="{8329920C-FF66-4B1B-8B76-523CD93B6869}" srcOrd="3" destOrd="0" presId="urn:microsoft.com/office/officeart/2005/8/layout/default#1"/>
    <dgm:cxn modelId="{9974846C-9D68-40F2-BD08-5400C089D172}" type="presParOf" srcId="{AD1B43EF-872B-4B82-8F50-EBE419269411}" destId="{23861BEB-CDF3-48FE-B173-8AA4F0C4F05E}" srcOrd="4" destOrd="0" presId="urn:microsoft.com/office/officeart/2005/8/layout/default#1"/>
    <dgm:cxn modelId="{D3B3CE8E-F4AC-48F2-A37E-D86550CF330C}" type="presParOf" srcId="{AD1B43EF-872B-4B82-8F50-EBE419269411}" destId="{995F0A96-C36D-4A52-A57E-DF06A929FEE9}" srcOrd="5" destOrd="0" presId="urn:microsoft.com/office/officeart/2005/8/layout/default#1"/>
    <dgm:cxn modelId="{D791549B-FE72-43DB-B953-AAF83FF2B384}" type="presParOf" srcId="{AD1B43EF-872B-4B82-8F50-EBE419269411}" destId="{B80D20C6-6BBF-4BF4-96DF-1F44EDF366D9}" srcOrd="6" destOrd="0" presId="urn:microsoft.com/office/officeart/2005/8/layout/default#1"/>
    <dgm:cxn modelId="{D6549278-AC85-49AF-845D-BBCC608E783F}" type="presParOf" srcId="{AD1B43EF-872B-4B82-8F50-EBE419269411}" destId="{4BFE61FC-D6FD-40B5-BC05-65A17EB27F46}" srcOrd="7" destOrd="0" presId="urn:microsoft.com/office/officeart/2005/8/layout/default#1"/>
    <dgm:cxn modelId="{313DF6CD-8DC1-4E5D-B218-2A5D9A3C5B12}" type="presParOf" srcId="{AD1B43EF-872B-4B82-8F50-EBE419269411}" destId="{5ACEE4CE-E13A-4460-A8C2-2D69ADC40BD0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73BFC4-4A3F-4BC7-A9E9-C25283391B58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1FB92AC-FF77-4075-AABD-162DD555105E}">
      <dgm:prSet phldrT="[Text]"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Plan</a:t>
          </a:r>
        </a:p>
      </dgm:t>
    </dgm:pt>
    <dgm:pt modelId="{DBC12D39-6124-4781-9FC1-FE449E5F1AF0}" type="parTrans" cxnId="{8038959B-9223-4C66-B2A1-9D84C8F8F785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682AF0E4-C70E-4597-9C9A-25D4C16A3090}" type="sibTrans" cxnId="{8038959B-9223-4C66-B2A1-9D84C8F8F785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28B2C684-2C49-4F19-A96C-B0A80724730D}">
      <dgm:prSet phldrT="[Text]"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Do</a:t>
          </a:r>
        </a:p>
      </dgm:t>
    </dgm:pt>
    <dgm:pt modelId="{F84C38FF-F99D-446A-8AF5-7DB5FE3037D3}" type="parTrans" cxnId="{8CE506E9-62B3-49BE-997E-210889C2579F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DE7B20C5-D38A-4F62-8E98-633178E11C93}" type="sibTrans" cxnId="{8CE506E9-62B3-49BE-997E-210889C2579F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86421910-9190-4AED-891A-362527DD8D44}">
      <dgm:prSet phldrT="[Text]"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Study</a:t>
          </a:r>
        </a:p>
      </dgm:t>
    </dgm:pt>
    <dgm:pt modelId="{5BB23197-9110-4D9C-BEBC-A13223533362}" type="parTrans" cxnId="{F8EEF8AB-AE4F-4475-B86F-CF3AD8619837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E5A31BF1-3EE7-4DAB-BD74-30DBEEFE0B38}" type="sibTrans" cxnId="{F8EEF8AB-AE4F-4475-B86F-CF3AD8619837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550A01E1-886A-47ED-A062-8CAAEFF6ADCB}">
      <dgm:prSet phldrT="[Text]"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Act</a:t>
          </a:r>
        </a:p>
      </dgm:t>
    </dgm:pt>
    <dgm:pt modelId="{03D7899C-B557-400B-A6BF-85B1059F0357}" type="parTrans" cxnId="{19F2846A-50FD-44AA-9F53-63360E935AF0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9E322860-7A48-465E-ACA0-BDF0BC1B9C95}" type="sibTrans" cxnId="{19F2846A-50FD-44AA-9F53-63360E935AF0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BDF3F27B-B7A8-4863-9781-73A4B6E82288}" type="pres">
      <dgm:prSet presAssocID="{CB73BFC4-4A3F-4BC7-A9E9-C25283391B58}" presName="cycle" presStyleCnt="0">
        <dgm:presLayoutVars>
          <dgm:dir/>
          <dgm:resizeHandles val="exact"/>
        </dgm:presLayoutVars>
      </dgm:prSet>
      <dgm:spPr/>
    </dgm:pt>
    <dgm:pt modelId="{07F1E5BE-846B-47EE-9F78-DC8997362960}" type="pres">
      <dgm:prSet presAssocID="{01FB92AC-FF77-4075-AABD-162DD555105E}" presName="dummy" presStyleCnt="0"/>
      <dgm:spPr/>
    </dgm:pt>
    <dgm:pt modelId="{1FA686D0-2739-46AA-9813-CFA55E7FB890}" type="pres">
      <dgm:prSet presAssocID="{01FB92AC-FF77-4075-AABD-162DD555105E}" presName="node" presStyleLbl="revTx" presStyleIdx="0" presStyleCnt="4">
        <dgm:presLayoutVars>
          <dgm:bulletEnabled val="1"/>
        </dgm:presLayoutVars>
      </dgm:prSet>
      <dgm:spPr/>
    </dgm:pt>
    <dgm:pt modelId="{F16E9733-D2CB-428A-8EFF-115040AE8213}" type="pres">
      <dgm:prSet presAssocID="{682AF0E4-C70E-4597-9C9A-25D4C16A3090}" presName="sibTrans" presStyleLbl="node1" presStyleIdx="0" presStyleCnt="4" custLinFactNeighborX="-164" custLinFactNeighborY="22"/>
      <dgm:spPr/>
    </dgm:pt>
    <dgm:pt modelId="{0E2C269A-62D1-46C9-A11C-A93C0962B938}" type="pres">
      <dgm:prSet presAssocID="{28B2C684-2C49-4F19-A96C-B0A80724730D}" presName="dummy" presStyleCnt="0"/>
      <dgm:spPr/>
    </dgm:pt>
    <dgm:pt modelId="{6A0BC89B-542A-4AC2-B881-5A758A85EA94}" type="pres">
      <dgm:prSet presAssocID="{28B2C684-2C49-4F19-A96C-B0A80724730D}" presName="node" presStyleLbl="revTx" presStyleIdx="1" presStyleCnt="4">
        <dgm:presLayoutVars>
          <dgm:bulletEnabled val="1"/>
        </dgm:presLayoutVars>
      </dgm:prSet>
      <dgm:spPr/>
    </dgm:pt>
    <dgm:pt modelId="{8CE9B839-69AF-4D7B-ABCF-43179EFF733C}" type="pres">
      <dgm:prSet presAssocID="{DE7B20C5-D38A-4F62-8E98-633178E11C93}" presName="sibTrans" presStyleLbl="node1" presStyleIdx="1" presStyleCnt="4"/>
      <dgm:spPr/>
    </dgm:pt>
    <dgm:pt modelId="{09BCC733-B98D-4E25-A74A-4B3CF3A89E8F}" type="pres">
      <dgm:prSet presAssocID="{86421910-9190-4AED-891A-362527DD8D44}" presName="dummy" presStyleCnt="0"/>
      <dgm:spPr/>
    </dgm:pt>
    <dgm:pt modelId="{9C7486FD-22B6-4410-B009-DA42092CF935}" type="pres">
      <dgm:prSet presAssocID="{86421910-9190-4AED-891A-362527DD8D44}" presName="node" presStyleLbl="revTx" presStyleIdx="2" presStyleCnt="4">
        <dgm:presLayoutVars>
          <dgm:bulletEnabled val="1"/>
        </dgm:presLayoutVars>
      </dgm:prSet>
      <dgm:spPr/>
    </dgm:pt>
    <dgm:pt modelId="{CBE5633E-47FC-412A-B2E0-478CF1B35E94}" type="pres">
      <dgm:prSet presAssocID="{E5A31BF1-3EE7-4DAB-BD74-30DBEEFE0B38}" presName="sibTrans" presStyleLbl="node1" presStyleIdx="2" presStyleCnt="4"/>
      <dgm:spPr/>
    </dgm:pt>
    <dgm:pt modelId="{64E3CCAD-E29B-4050-AA4B-E79EC6E3BA40}" type="pres">
      <dgm:prSet presAssocID="{550A01E1-886A-47ED-A062-8CAAEFF6ADCB}" presName="dummy" presStyleCnt="0"/>
      <dgm:spPr/>
    </dgm:pt>
    <dgm:pt modelId="{81EC330B-8D52-4C60-AEF6-065683855AEE}" type="pres">
      <dgm:prSet presAssocID="{550A01E1-886A-47ED-A062-8CAAEFF6ADCB}" presName="node" presStyleLbl="revTx" presStyleIdx="3" presStyleCnt="4">
        <dgm:presLayoutVars>
          <dgm:bulletEnabled val="1"/>
        </dgm:presLayoutVars>
      </dgm:prSet>
      <dgm:spPr/>
    </dgm:pt>
    <dgm:pt modelId="{2D82881E-B89E-4184-AE25-C1D8C30B1857}" type="pres">
      <dgm:prSet presAssocID="{9E322860-7A48-465E-ACA0-BDF0BC1B9C95}" presName="sibTrans" presStyleLbl="node1" presStyleIdx="3" presStyleCnt="4"/>
      <dgm:spPr/>
    </dgm:pt>
  </dgm:ptLst>
  <dgm:cxnLst>
    <dgm:cxn modelId="{E3C412A5-F255-45F8-A650-1CDFCFA8F607}" type="presOf" srcId="{DE7B20C5-D38A-4F62-8E98-633178E11C93}" destId="{8CE9B839-69AF-4D7B-ABCF-43179EFF733C}" srcOrd="0" destOrd="0" presId="urn:microsoft.com/office/officeart/2005/8/layout/cycle1"/>
    <dgm:cxn modelId="{8038959B-9223-4C66-B2A1-9D84C8F8F785}" srcId="{CB73BFC4-4A3F-4BC7-A9E9-C25283391B58}" destId="{01FB92AC-FF77-4075-AABD-162DD555105E}" srcOrd="0" destOrd="0" parTransId="{DBC12D39-6124-4781-9FC1-FE449E5F1AF0}" sibTransId="{682AF0E4-C70E-4597-9C9A-25D4C16A3090}"/>
    <dgm:cxn modelId="{094247FF-0E85-47C9-87A3-757BD2F41BE6}" type="presOf" srcId="{550A01E1-886A-47ED-A062-8CAAEFF6ADCB}" destId="{81EC330B-8D52-4C60-AEF6-065683855AEE}" srcOrd="0" destOrd="0" presId="urn:microsoft.com/office/officeart/2005/8/layout/cycle1"/>
    <dgm:cxn modelId="{19F2846A-50FD-44AA-9F53-63360E935AF0}" srcId="{CB73BFC4-4A3F-4BC7-A9E9-C25283391B58}" destId="{550A01E1-886A-47ED-A062-8CAAEFF6ADCB}" srcOrd="3" destOrd="0" parTransId="{03D7899C-B557-400B-A6BF-85B1059F0357}" sibTransId="{9E322860-7A48-465E-ACA0-BDF0BC1B9C95}"/>
    <dgm:cxn modelId="{5814E43E-594F-442A-AC47-C647029F3B50}" type="presOf" srcId="{01FB92AC-FF77-4075-AABD-162DD555105E}" destId="{1FA686D0-2739-46AA-9813-CFA55E7FB890}" srcOrd="0" destOrd="0" presId="urn:microsoft.com/office/officeart/2005/8/layout/cycle1"/>
    <dgm:cxn modelId="{8CE506E9-62B3-49BE-997E-210889C2579F}" srcId="{CB73BFC4-4A3F-4BC7-A9E9-C25283391B58}" destId="{28B2C684-2C49-4F19-A96C-B0A80724730D}" srcOrd="1" destOrd="0" parTransId="{F84C38FF-F99D-446A-8AF5-7DB5FE3037D3}" sibTransId="{DE7B20C5-D38A-4F62-8E98-633178E11C93}"/>
    <dgm:cxn modelId="{F8EEF8AB-AE4F-4475-B86F-CF3AD8619837}" srcId="{CB73BFC4-4A3F-4BC7-A9E9-C25283391B58}" destId="{86421910-9190-4AED-891A-362527DD8D44}" srcOrd="2" destOrd="0" parTransId="{5BB23197-9110-4D9C-BEBC-A13223533362}" sibTransId="{E5A31BF1-3EE7-4DAB-BD74-30DBEEFE0B38}"/>
    <dgm:cxn modelId="{C82D1E29-606B-4EE1-83DB-31E395163F38}" type="presOf" srcId="{CB73BFC4-4A3F-4BC7-A9E9-C25283391B58}" destId="{BDF3F27B-B7A8-4863-9781-73A4B6E82288}" srcOrd="0" destOrd="0" presId="urn:microsoft.com/office/officeart/2005/8/layout/cycle1"/>
    <dgm:cxn modelId="{0A223FB9-7D04-4228-B72D-BD2035A0CB49}" type="presOf" srcId="{682AF0E4-C70E-4597-9C9A-25D4C16A3090}" destId="{F16E9733-D2CB-428A-8EFF-115040AE8213}" srcOrd="0" destOrd="0" presId="urn:microsoft.com/office/officeart/2005/8/layout/cycle1"/>
    <dgm:cxn modelId="{25286314-129E-4559-8FC0-95F8B88246A6}" type="presOf" srcId="{9E322860-7A48-465E-ACA0-BDF0BC1B9C95}" destId="{2D82881E-B89E-4184-AE25-C1D8C30B1857}" srcOrd="0" destOrd="0" presId="urn:microsoft.com/office/officeart/2005/8/layout/cycle1"/>
    <dgm:cxn modelId="{CA1C3A97-4F18-4E0D-9405-45BDA679EC15}" type="presOf" srcId="{E5A31BF1-3EE7-4DAB-BD74-30DBEEFE0B38}" destId="{CBE5633E-47FC-412A-B2E0-478CF1B35E94}" srcOrd="0" destOrd="0" presId="urn:microsoft.com/office/officeart/2005/8/layout/cycle1"/>
    <dgm:cxn modelId="{0D8E733D-9EB9-40BD-8AD6-D6E925D5FF1A}" type="presOf" srcId="{86421910-9190-4AED-891A-362527DD8D44}" destId="{9C7486FD-22B6-4410-B009-DA42092CF935}" srcOrd="0" destOrd="0" presId="urn:microsoft.com/office/officeart/2005/8/layout/cycle1"/>
    <dgm:cxn modelId="{06C49A82-451D-4A05-B6F8-9B193B7C9768}" type="presOf" srcId="{28B2C684-2C49-4F19-A96C-B0A80724730D}" destId="{6A0BC89B-542A-4AC2-B881-5A758A85EA94}" srcOrd="0" destOrd="0" presId="urn:microsoft.com/office/officeart/2005/8/layout/cycle1"/>
    <dgm:cxn modelId="{1B58DBBF-C8EE-439D-81BC-373CAFC0B3E1}" type="presParOf" srcId="{BDF3F27B-B7A8-4863-9781-73A4B6E82288}" destId="{07F1E5BE-846B-47EE-9F78-DC8997362960}" srcOrd="0" destOrd="0" presId="urn:microsoft.com/office/officeart/2005/8/layout/cycle1"/>
    <dgm:cxn modelId="{F05AC365-A1AD-4887-BD51-CA4F56D02CC2}" type="presParOf" srcId="{BDF3F27B-B7A8-4863-9781-73A4B6E82288}" destId="{1FA686D0-2739-46AA-9813-CFA55E7FB890}" srcOrd="1" destOrd="0" presId="urn:microsoft.com/office/officeart/2005/8/layout/cycle1"/>
    <dgm:cxn modelId="{509BB3A5-15A5-49DD-A387-39DB5E0538F9}" type="presParOf" srcId="{BDF3F27B-B7A8-4863-9781-73A4B6E82288}" destId="{F16E9733-D2CB-428A-8EFF-115040AE8213}" srcOrd="2" destOrd="0" presId="urn:microsoft.com/office/officeart/2005/8/layout/cycle1"/>
    <dgm:cxn modelId="{FA6450F6-50B2-4A1B-B10E-2953ADC16BD0}" type="presParOf" srcId="{BDF3F27B-B7A8-4863-9781-73A4B6E82288}" destId="{0E2C269A-62D1-46C9-A11C-A93C0962B938}" srcOrd="3" destOrd="0" presId="urn:microsoft.com/office/officeart/2005/8/layout/cycle1"/>
    <dgm:cxn modelId="{47C1D8A2-FBF8-4866-9DAE-F9A9023719BF}" type="presParOf" srcId="{BDF3F27B-B7A8-4863-9781-73A4B6E82288}" destId="{6A0BC89B-542A-4AC2-B881-5A758A85EA94}" srcOrd="4" destOrd="0" presId="urn:microsoft.com/office/officeart/2005/8/layout/cycle1"/>
    <dgm:cxn modelId="{001AD79E-1104-4CBA-8642-14DF9BEB6FA0}" type="presParOf" srcId="{BDF3F27B-B7A8-4863-9781-73A4B6E82288}" destId="{8CE9B839-69AF-4D7B-ABCF-43179EFF733C}" srcOrd="5" destOrd="0" presId="urn:microsoft.com/office/officeart/2005/8/layout/cycle1"/>
    <dgm:cxn modelId="{39593B54-6B22-49AB-9EBC-8B31E93662A0}" type="presParOf" srcId="{BDF3F27B-B7A8-4863-9781-73A4B6E82288}" destId="{09BCC733-B98D-4E25-A74A-4B3CF3A89E8F}" srcOrd="6" destOrd="0" presId="urn:microsoft.com/office/officeart/2005/8/layout/cycle1"/>
    <dgm:cxn modelId="{32432601-F0E6-4F34-B1B1-074E601C46C5}" type="presParOf" srcId="{BDF3F27B-B7A8-4863-9781-73A4B6E82288}" destId="{9C7486FD-22B6-4410-B009-DA42092CF935}" srcOrd="7" destOrd="0" presId="urn:microsoft.com/office/officeart/2005/8/layout/cycle1"/>
    <dgm:cxn modelId="{28AAC9EE-73CF-42E7-8236-84C61E9A491D}" type="presParOf" srcId="{BDF3F27B-B7A8-4863-9781-73A4B6E82288}" destId="{CBE5633E-47FC-412A-B2E0-478CF1B35E94}" srcOrd="8" destOrd="0" presId="urn:microsoft.com/office/officeart/2005/8/layout/cycle1"/>
    <dgm:cxn modelId="{7B32D09E-B17E-46CF-B3BD-FE5D17A3EEEB}" type="presParOf" srcId="{BDF3F27B-B7A8-4863-9781-73A4B6E82288}" destId="{64E3CCAD-E29B-4050-AA4B-E79EC6E3BA40}" srcOrd="9" destOrd="0" presId="urn:microsoft.com/office/officeart/2005/8/layout/cycle1"/>
    <dgm:cxn modelId="{EAEEC87B-EC64-42BD-871F-7E62EC862AC0}" type="presParOf" srcId="{BDF3F27B-B7A8-4863-9781-73A4B6E82288}" destId="{81EC330B-8D52-4C60-AEF6-065683855AEE}" srcOrd="10" destOrd="0" presId="urn:microsoft.com/office/officeart/2005/8/layout/cycle1"/>
    <dgm:cxn modelId="{C802C2E8-5BE1-404A-ABFB-F7DB0C8E5627}" type="presParOf" srcId="{BDF3F27B-B7A8-4863-9781-73A4B6E82288}" destId="{2D82881E-B89E-4184-AE25-C1D8C30B1857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3FAEC0-447B-413D-8A71-A66060FCF5B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EB13E0-FB4A-4EF1-B064-6204821C9F1D}">
      <dgm:prSet phldrT="[Text]" custT="1"/>
      <dgm:spPr/>
      <dgm:t>
        <a:bodyPr/>
        <a:lstStyle/>
        <a:p>
          <a:r>
            <a:rPr lang="en-US" sz="1800" b="1" dirty="0">
              <a:latin typeface="Century Gothic" panose="020B0502020202020204" pitchFamily="34" charset="0"/>
            </a:rPr>
            <a:t>Brief Intervention </a:t>
          </a:r>
        </a:p>
      </dgm:t>
    </dgm:pt>
    <dgm:pt modelId="{2262FBB7-E9B9-4934-9CE7-EADA6FE85B76}" type="parTrans" cxnId="{DEA92D50-D887-4899-BF1F-DDC84A04D1B5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753C47FA-29F4-4B0A-9C52-3FCD1DD41781}" type="sibTrans" cxnId="{DEA92D50-D887-4899-BF1F-DDC84A04D1B5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3AC1873D-D076-49F7-AF50-2B444D0D664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en-US" sz="1200" dirty="0">
              <a:latin typeface="Century Gothic" panose="020B0502020202020204" pitchFamily="34" charset="0"/>
            </a:rPr>
            <a:t>Parent expresses concerns to provider during visit and provider or BHC gives parent the Vanderbilt to complete and instructions on follow up. </a:t>
          </a:r>
        </a:p>
      </dgm:t>
    </dgm:pt>
    <dgm:pt modelId="{2FAA5CF4-62EC-4C16-8127-351598F5DC95}" type="parTrans" cxnId="{9D53A164-EFD3-43E1-9AEE-0F5595F43069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FD8A768B-C430-4058-979B-40AEE0F2EA3D}" type="sibTrans" cxnId="{9D53A164-EFD3-43E1-9AEE-0F5595F43069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296D2123-6145-4F7B-85AA-C9C19209D167}">
      <dgm:prSet phldrT="[Text]" custT="1"/>
      <dgm:spPr/>
      <dgm:t>
        <a:bodyPr/>
        <a:lstStyle/>
        <a:p>
          <a:r>
            <a:rPr lang="en-US" sz="1800" b="1" dirty="0">
              <a:latin typeface="Century Gothic" panose="020B0502020202020204" pitchFamily="34" charset="0"/>
            </a:rPr>
            <a:t>SKIP</a:t>
          </a:r>
        </a:p>
      </dgm:t>
    </dgm:pt>
    <dgm:pt modelId="{4509171C-288B-43B9-A9FE-1F1FEB010181}" type="parTrans" cxnId="{1A3D1F6F-50E8-4A95-8518-B680CC188206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0663E906-047B-4C10-999D-8C18EE88C69B}" type="sibTrans" cxnId="{1A3D1F6F-50E8-4A95-8518-B680CC188206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AA010644-AF01-44A4-9A38-9DC727C3BD8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1200" dirty="0">
              <a:latin typeface="Century Gothic" panose="020B0502020202020204" pitchFamily="34" charset="0"/>
            </a:rPr>
            <a:t>Once the child has been diagnosed with ADHD (any type) and there are little or no mood disruptions indicated, BHC schedules appointment to start SKIP. </a:t>
          </a:r>
        </a:p>
      </dgm:t>
    </dgm:pt>
    <dgm:pt modelId="{E7FDECFC-21DB-4552-AADB-2B44B0A834F0}" type="parTrans" cxnId="{CC04B2E4-0A01-47E4-AA5A-C98B727332AD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4561FD89-7BEA-4DDE-A40D-93A064E9D551}" type="sibTrans" cxnId="{CC04B2E4-0A01-47E4-AA5A-C98B727332AD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55C886A9-32B7-45A5-8E6D-855CB46B8E7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1200" dirty="0">
              <a:latin typeface="Century Gothic" panose="020B0502020202020204" pitchFamily="34" charset="0"/>
            </a:rPr>
            <a:t>Weekly or bi-weekly appointments scheduled around school/sport/guardian schedules to meet with both patient and parent for 20-30 minutes each.</a:t>
          </a:r>
        </a:p>
      </dgm:t>
    </dgm:pt>
    <dgm:pt modelId="{3CAEE1CE-C1F2-4C80-96E1-688B197012F4}" type="parTrans" cxnId="{9F63D2EF-E933-4B03-AE32-176B8693F946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4F6C9C05-ADDE-4E31-82B1-F0343E815A4F}" type="sibTrans" cxnId="{9F63D2EF-E933-4B03-AE32-176B8693F946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5CD7F06D-C41B-47CF-A0AA-01A340298FD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ct val="15000"/>
            </a:spcAft>
          </a:pPr>
          <a:r>
            <a:rPr lang="en-US" sz="1200" dirty="0">
              <a:latin typeface="Century Gothic" panose="020B0502020202020204" pitchFamily="34" charset="0"/>
            </a:rPr>
            <a:t>Progress monitored with guardian feedback and follow up Vanderbilt screenings.</a:t>
          </a:r>
        </a:p>
      </dgm:t>
    </dgm:pt>
    <dgm:pt modelId="{21116C43-B825-4325-A32D-A1007D567FBE}" type="parTrans" cxnId="{B7A30EB3-61EB-4B02-9ECA-B06B4840710E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58D52AFF-2476-416E-92FB-D0E7B117D6CE}" type="sibTrans" cxnId="{B7A30EB3-61EB-4B02-9ECA-B06B4840710E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F0FFC140-1747-4016-A271-043A9372190A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ct val="15000"/>
            </a:spcAft>
          </a:pPr>
          <a:r>
            <a:rPr lang="en-US" sz="1200" dirty="0">
              <a:latin typeface="Century Gothic" panose="020B0502020202020204" pitchFamily="34" charset="0"/>
            </a:rPr>
            <a:t>Type of services available to child is also discussed as well as obtaining appropriate releases to exchange information with schools/day cares. </a:t>
          </a:r>
        </a:p>
      </dgm:t>
    </dgm:pt>
    <dgm:pt modelId="{B929ADB5-0CE2-46FC-AA11-EDF804DACB9D}" type="parTrans" cxnId="{586B9069-6BC5-4F31-97FD-32A5BB9AA8CE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40A90FD5-5B71-4DBF-A821-441D1D45593F}" type="sibTrans" cxnId="{586B9069-6BC5-4F31-97FD-32A5BB9AA8CE}">
      <dgm:prSet/>
      <dgm:spPr/>
      <dgm:t>
        <a:bodyPr/>
        <a:lstStyle/>
        <a:p>
          <a:endParaRPr lang="en-US" sz="1200">
            <a:latin typeface="Century Gothic" panose="020B0502020202020204" pitchFamily="34" charset="0"/>
          </a:endParaRPr>
        </a:p>
      </dgm:t>
    </dgm:pt>
    <dgm:pt modelId="{DACEEB80-FAD2-4E2F-8CCE-137DEF777114}" type="pres">
      <dgm:prSet presAssocID="{693FAEC0-447B-413D-8A71-A66060FCF5B5}" presName="Name0" presStyleCnt="0">
        <dgm:presLayoutVars>
          <dgm:dir/>
          <dgm:animLvl val="lvl"/>
          <dgm:resizeHandles/>
        </dgm:presLayoutVars>
      </dgm:prSet>
      <dgm:spPr/>
    </dgm:pt>
    <dgm:pt modelId="{BA792927-C342-48F1-8C72-D29CBE35204B}" type="pres">
      <dgm:prSet presAssocID="{1BEB13E0-FB4A-4EF1-B064-6204821C9F1D}" presName="linNode" presStyleCnt="0"/>
      <dgm:spPr/>
    </dgm:pt>
    <dgm:pt modelId="{DACAB865-C87A-44BA-B4E9-137F6E70F0C5}" type="pres">
      <dgm:prSet presAssocID="{1BEB13E0-FB4A-4EF1-B064-6204821C9F1D}" presName="parentShp" presStyleLbl="node1" presStyleIdx="0" presStyleCnt="2" custScaleX="81035" custScaleY="76661" custLinFactNeighborX="-2221" custLinFactNeighborY="-521">
        <dgm:presLayoutVars>
          <dgm:bulletEnabled val="1"/>
        </dgm:presLayoutVars>
      </dgm:prSet>
      <dgm:spPr/>
    </dgm:pt>
    <dgm:pt modelId="{0B810D7D-4195-4521-87E1-4CF603F8E581}" type="pres">
      <dgm:prSet presAssocID="{1BEB13E0-FB4A-4EF1-B064-6204821C9F1D}" presName="childShp" presStyleLbl="bgAccFollowNode1" presStyleIdx="0" presStyleCnt="2" custScaleX="112643" custScaleY="104920">
        <dgm:presLayoutVars>
          <dgm:bulletEnabled val="1"/>
        </dgm:presLayoutVars>
      </dgm:prSet>
      <dgm:spPr/>
    </dgm:pt>
    <dgm:pt modelId="{E5B37265-2D61-43B1-927D-7D40C4474749}" type="pres">
      <dgm:prSet presAssocID="{753C47FA-29F4-4B0A-9C52-3FCD1DD41781}" presName="spacing" presStyleCnt="0"/>
      <dgm:spPr/>
    </dgm:pt>
    <dgm:pt modelId="{147122C6-2CA2-4420-A500-98C64E199591}" type="pres">
      <dgm:prSet presAssocID="{296D2123-6145-4F7B-85AA-C9C19209D167}" presName="linNode" presStyleCnt="0"/>
      <dgm:spPr/>
    </dgm:pt>
    <dgm:pt modelId="{2C2B105C-FA28-4CEA-9A3D-ECA42F8BAE35}" type="pres">
      <dgm:prSet presAssocID="{296D2123-6145-4F7B-85AA-C9C19209D167}" presName="parentShp" presStyleLbl="node1" presStyleIdx="1" presStyleCnt="2" custScaleX="84857" custScaleY="75752">
        <dgm:presLayoutVars>
          <dgm:bulletEnabled val="1"/>
        </dgm:presLayoutVars>
      </dgm:prSet>
      <dgm:spPr/>
    </dgm:pt>
    <dgm:pt modelId="{655CA7EE-6FEB-4E07-A99F-E511AB736A1C}" type="pres">
      <dgm:prSet presAssocID="{296D2123-6145-4F7B-85AA-C9C19209D167}" presName="childShp" presStyleLbl="bgAccFollowNode1" presStyleIdx="1" presStyleCnt="2" custScaleX="121672" custScaleY="122009">
        <dgm:presLayoutVars>
          <dgm:bulletEnabled val="1"/>
        </dgm:presLayoutVars>
      </dgm:prSet>
      <dgm:spPr/>
    </dgm:pt>
  </dgm:ptLst>
  <dgm:cxnLst>
    <dgm:cxn modelId="{0D72F7BC-38FB-4B02-A6F9-2D713421E48D}" type="presOf" srcId="{1BEB13E0-FB4A-4EF1-B064-6204821C9F1D}" destId="{DACAB865-C87A-44BA-B4E9-137F6E70F0C5}" srcOrd="0" destOrd="0" presId="urn:microsoft.com/office/officeart/2005/8/layout/vList6"/>
    <dgm:cxn modelId="{CD414DCF-5F06-4768-95FE-44B03FAD392C}" type="presOf" srcId="{AA010644-AF01-44A4-9A38-9DC727C3BD89}" destId="{655CA7EE-6FEB-4E07-A99F-E511AB736A1C}" srcOrd="0" destOrd="0" presId="urn:microsoft.com/office/officeart/2005/8/layout/vList6"/>
    <dgm:cxn modelId="{DEA92D50-D887-4899-BF1F-DDC84A04D1B5}" srcId="{693FAEC0-447B-413D-8A71-A66060FCF5B5}" destId="{1BEB13E0-FB4A-4EF1-B064-6204821C9F1D}" srcOrd="0" destOrd="0" parTransId="{2262FBB7-E9B9-4934-9CE7-EADA6FE85B76}" sibTransId="{753C47FA-29F4-4B0A-9C52-3FCD1DD41781}"/>
    <dgm:cxn modelId="{951FD179-D4BD-4F57-A9AD-CFBEDE0B4AB7}" type="presOf" srcId="{693FAEC0-447B-413D-8A71-A66060FCF5B5}" destId="{DACEEB80-FAD2-4E2F-8CCE-137DEF777114}" srcOrd="0" destOrd="0" presId="urn:microsoft.com/office/officeart/2005/8/layout/vList6"/>
    <dgm:cxn modelId="{586B9069-6BC5-4F31-97FD-32A5BB9AA8CE}" srcId="{1BEB13E0-FB4A-4EF1-B064-6204821C9F1D}" destId="{F0FFC140-1747-4016-A271-043A9372190A}" srcOrd="1" destOrd="0" parTransId="{B929ADB5-0CE2-46FC-AA11-EDF804DACB9D}" sibTransId="{40A90FD5-5B71-4DBF-A821-441D1D45593F}"/>
    <dgm:cxn modelId="{9D53A164-EFD3-43E1-9AEE-0F5595F43069}" srcId="{1BEB13E0-FB4A-4EF1-B064-6204821C9F1D}" destId="{3AC1873D-D076-49F7-AF50-2B444D0D6640}" srcOrd="0" destOrd="0" parTransId="{2FAA5CF4-62EC-4C16-8127-351598F5DC95}" sibTransId="{FD8A768B-C430-4058-979B-40AEE0F2EA3D}"/>
    <dgm:cxn modelId="{9F63D2EF-E933-4B03-AE32-176B8693F946}" srcId="{296D2123-6145-4F7B-85AA-C9C19209D167}" destId="{55C886A9-32B7-45A5-8E6D-855CB46B8E72}" srcOrd="1" destOrd="0" parTransId="{3CAEE1CE-C1F2-4C80-96E1-688B197012F4}" sibTransId="{4F6C9C05-ADDE-4E31-82B1-F0343E815A4F}"/>
    <dgm:cxn modelId="{CC04B2E4-0A01-47E4-AA5A-C98B727332AD}" srcId="{296D2123-6145-4F7B-85AA-C9C19209D167}" destId="{AA010644-AF01-44A4-9A38-9DC727C3BD89}" srcOrd="0" destOrd="0" parTransId="{E7FDECFC-21DB-4552-AADB-2B44B0A834F0}" sibTransId="{4561FD89-7BEA-4DDE-A40D-93A064E9D551}"/>
    <dgm:cxn modelId="{500FAFDF-BF35-4D62-87CE-09DBD4F8833A}" type="presOf" srcId="{296D2123-6145-4F7B-85AA-C9C19209D167}" destId="{2C2B105C-FA28-4CEA-9A3D-ECA42F8BAE35}" srcOrd="0" destOrd="0" presId="urn:microsoft.com/office/officeart/2005/8/layout/vList6"/>
    <dgm:cxn modelId="{B7A30EB3-61EB-4B02-9ECA-B06B4840710E}" srcId="{296D2123-6145-4F7B-85AA-C9C19209D167}" destId="{5CD7F06D-C41B-47CF-A0AA-01A340298FD7}" srcOrd="2" destOrd="0" parTransId="{21116C43-B825-4325-A32D-A1007D567FBE}" sibTransId="{58D52AFF-2476-416E-92FB-D0E7B117D6CE}"/>
    <dgm:cxn modelId="{D74CCC87-7066-45BA-B37B-276B70A4475E}" type="presOf" srcId="{55C886A9-32B7-45A5-8E6D-855CB46B8E72}" destId="{655CA7EE-6FEB-4E07-A99F-E511AB736A1C}" srcOrd="0" destOrd="1" presId="urn:microsoft.com/office/officeart/2005/8/layout/vList6"/>
    <dgm:cxn modelId="{60FD2479-96F6-4934-A5D5-4DF3C26ADFE3}" type="presOf" srcId="{5CD7F06D-C41B-47CF-A0AA-01A340298FD7}" destId="{655CA7EE-6FEB-4E07-A99F-E511AB736A1C}" srcOrd="0" destOrd="2" presId="urn:microsoft.com/office/officeart/2005/8/layout/vList6"/>
    <dgm:cxn modelId="{BD4BF1B6-F161-446E-BD15-D039B735C382}" type="presOf" srcId="{3AC1873D-D076-49F7-AF50-2B444D0D6640}" destId="{0B810D7D-4195-4521-87E1-4CF603F8E581}" srcOrd="0" destOrd="0" presId="urn:microsoft.com/office/officeart/2005/8/layout/vList6"/>
    <dgm:cxn modelId="{1A3D1F6F-50E8-4A95-8518-B680CC188206}" srcId="{693FAEC0-447B-413D-8A71-A66060FCF5B5}" destId="{296D2123-6145-4F7B-85AA-C9C19209D167}" srcOrd="1" destOrd="0" parTransId="{4509171C-288B-43B9-A9FE-1F1FEB010181}" sibTransId="{0663E906-047B-4C10-999D-8C18EE88C69B}"/>
    <dgm:cxn modelId="{73EBFDB8-AEE1-4B5C-8FD8-B1AF8B8F7BEC}" type="presOf" srcId="{F0FFC140-1747-4016-A271-043A9372190A}" destId="{0B810D7D-4195-4521-87E1-4CF603F8E581}" srcOrd="0" destOrd="1" presId="urn:microsoft.com/office/officeart/2005/8/layout/vList6"/>
    <dgm:cxn modelId="{267E602C-C846-4BA5-96D9-EF93385C5575}" type="presParOf" srcId="{DACEEB80-FAD2-4E2F-8CCE-137DEF777114}" destId="{BA792927-C342-48F1-8C72-D29CBE35204B}" srcOrd="0" destOrd="0" presId="urn:microsoft.com/office/officeart/2005/8/layout/vList6"/>
    <dgm:cxn modelId="{E4D21E0A-7635-4674-A697-0AF7382100A0}" type="presParOf" srcId="{BA792927-C342-48F1-8C72-D29CBE35204B}" destId="{DACAB865-C87A-44BA-B4E9-137F6E70F0C5}" srcOrd="0" destOrd="0" presId="urn:microsoft.com/office/officeart/2005/8/layout/vList6"/>
    <dgm:cxn modelId="{8E3E89CE-8CAC-4E26-89D5-5B73DF28123D}" type="presParOf" srcId="{BA792927-C342-48F1-8C72-D29CBE35204B}" destId="{0B810D7D-4195-4521-87E1-4CF603F8E581}" srcOrd="1" destOrd="0" presId="urn:microsoft.com/office/officeart/2005/8/layout/vList6"/>
    <dgm:cxn modelId="{3C73532D-5BAA-4C7F-9005-A4A9EDE2E7DF}" type="presParOf" srcId="{DACEEB80-FAD2-4E2F-8CCE-137DEF777114}" destId="{E5B37265-2D61-43B1-927D-7D40C4474749}" srcOrd="1" destOrd="0" presId="urn:microsoft.com/office/officeart/2005/8/layout/vList6"/>
    <dgm:cxn modelId="{A58C3ECE-4F2A-4DE4-9B20-710188D245C6}" type="presParOf" srcId="{DACEEB80-FAD2-4E2F-8CCE-137DEF777114}" destId="{147122C6-2CA2-4420-A500-98C64E199591}" srcOrd="2" destOrd="0" presId="urn:microsoft.com/office/officeart/2005/8/layout/vList6"/>
    <dgm:cxn modelId="{222D2EA3-A1C1-4C18-86E1-D9C284828084}" type="presParOf" srcId="{147122C6-2CA2-4420-A500-98C64E199591}" destId="{2C2B105C-FA28-4CEA-9A3D-ECA42F8BAE35}" srcOrd="0" destOrd="0" presId="urn:microsoft.com/office/officeart/2005/8/layout/vList6"/>
    <dgm:cxn modelId="{A9CFF42A-9B6F-4C97-9612-6029DB2D81C3}" type="presParOf" srcId="{147122C6-2CA2-4420-A500-98C64E199591}" destId="{655CA7EE-6FEB-4E07-A99F-E511AB736A1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66A9F3-9FB0-4FD4-8534-CE1473A9EE01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F7F9A3-A445-4410-872C-291ADDA0DA20}">
      <dgm:prSet phldrT="[Text]"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Child &amp; Family</a:t>
          </a:r>
        </a:p>
      </dgm:t>
    </dgm:pt>
    <dgm:pt modelId="{D314D7BC-64AF-414B-921D-24CAFA4343A8}" type="parTrans" cxnId="{8E4E8FDC-AC3F-4668-9611-82A6425284C0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7F79FA5E-6ACF-4467-A2B3-C8A72FB88F5A}" type="sibTrans" cxnId="{8E4E8FDC-AC3F-4668-9611-82A6425284C0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80A8445B-4BCE-4496-9772-170527D44C6A}">
      <dgm:prSet phldrT="[Text]"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Primary Care Provider</a:t>
          </a:r>
        </a:p>
      </dgm:t>
    </dgm:pt>
    <dgm:pt modelId="{E838AAFF-63D6-489D-B740-210CBCA0A0A5}" type="parTrans" cxnId="{55D196BB-DEA1-416A-96E9-F70F109F3EB9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3F42821E-04D8-4C6F-9EDD-ECA264D6F5DD}" type="sibTrans" cxnId="{55D196BB-DEA1-416A-96E9-F70F109F3EB9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0714F4B7-A2B0-4A05-80FF-0ECF32B08CBA}">
      <dgm:prSet phldrT="[Text]"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Case Manager</a:t>
          </a:r>
        </a:p>
      </dgm:t>
    </dgm:pt>
    <dgm:pt modelId="{5F5721CC-85A4-423A-A75F-17D6E1F8565A}" type="parTrans" cxnId="{439AA465-C372-43F8-BFBB-05DFD1BD2472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BA5C28AE-4C96-4C79-81C6-6F0EA3F5F5C0}" type="sibTrans" cxnId="{439AA465-C372-43F8-BFBB-05DFD1BD2472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2156F725-F5AA-442A-80AB-3218B7F14C37}">
      <dgm:prSet phldrT="[Text]"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Behavioral Health Consultant</a:t>
          </a:r>
        </a:p>
      </dgm:t>
    </dgm:pt>
    <dgm:pt modelId="{15BA5D5C-4245-4F7C-81EE-177D0E674DFE}" type="parTrans" cxnId="{B3FC7B65-50D8-4DD4-B4D0-C589E1D15ECE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44348820-2756-4C89-81BB-C01B39139249}" type="sibTrans" cxnId="{B3FC7B65-50D8-4DD4-B4D0-C589E1D15ECE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05F7C4B2-8F8C-4251-BE69-2BA6955D4E58}">
      <dgm:prSet phldrT="[Text]"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Teacher &amp; School Personnel</a:t>
          </a:r>
        </a:p>
      </dgm:t>
    </dgm:pt>
    <dgm:pt modelId="{82F4B58C-EDEC-4596-8FE0-3FE09C22843E}" type="parTrans" cxnId="{2C2169CC-0D2F-4AEB-AB6B-A2103F66F5DC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69B1A1AD-246D-42F1-B8CA-8DDCB9BE284B}" type="sibTrans" cxnId="{2C2169CC-0D2F-4AEB-AB6B-A2103F66F5DC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6494B30D-2B3A-4E1E-8641-A5B1C1FCD7D6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Consulting Child &amp; Adolescent Psychiatrist</a:t>
          </a:r>
        </a:p>
      </dgm:t>
    </dgm:pt>
    <dgm:pt modelId="{24A8E9DB-3DEA-40B3-8348-C3B00A28D388}" type="parTrans" cxnId="{60443B65-6648-4D65-8B0F-7EDE8E992ED0}">
      <dgm:prSet/>
      <dgm:spPr/>
      <dgm:t>
        <a:bodyPr/>
        <a:lstStyle/>
        <a:p>
          <a:endParaRPr lang="en-US"/>
        </a:p>
      </dgm:t>
    </dgm:pt>
    <dgm:pt modelId="{4D4D90CD-9214-441F-A35B-D8066C587D45}" type="sibTrans" cxnId="{60443B65-6648-4D65-8B0F-7EDE8E992ED0}">
      <dgm:prSet/>
      <dgm:spPr/>
      <dgm:t>
        <a:bodyPr/>
        <a:lstStyle/>
        <a:p>
          <a:endParaRPr lang="en-US"/>
        </a:p>
      </dgm:t>
    </dgm:pt>
    <dgm:pt modelId="{4DA0AC92-5FFE-4536-A7DA-0E1EE95F6D4B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Additional Service Providers</a:t>
          </a:r>
        </a:p>
      </dgm:t>
    </dgm:pt>
    <dgm:pt modelId="{8A1B4CCC-D375-4FCD-BD2D-1C53BFF3577F}" type="parTrans" cxnId="{C55FECB7-0B98-4CA5-918E-78CB157FDB76}">
      <dgm:prSet/>
      <dgm:spPr/>
      <dgm:t>
        <a:bodyPr/>
        <a:lstStyle/>
        <a:p>
          <a:endParaRPr lang="en-US"/>
        </a:p>
      </dgm:t>
    </dgm:pt>
    <dgm:pt modelId="{3BD927A2-5E2C-4597-BAE8-FBCFB91AAFCB}" type="sibTrans" cxnId="{C55FECB7-0B98-4CA5-918E-78CB157FDB76}">
      <dgm:prSet/>
      <dgm:spPr/>
      <dgm:t>
        <a:bodyPr/>
        <a:lstStyle/>
        <a:p>
          <a:endParaRPr lang="en-US"/>
        </a:p>
      </dgm:t>
    </dgm:pt>
    <dgm:pt modelId="{CE352E9A-E499-4090-8BCF-F997BA2347EA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Patient Care Coordinator</a:t>
          </a:r>
        </a:p>
      </dgm:t>
    </dgm:pt>
    <dgm:pt modelId="{5A69B161-E85C-4938-8840-3CBE7F930F50}" type="parTrans" cxnId="{E2886AC3-0670-40BF-B992-49A1947AF09E}">
      <dgm:prSet/>
      <dgm:spPr/>
      <dgm:t>
        <a:bodyPr/>
        <a:lstStyle/>
        <a:p>
          <a:endParaRPr lang="en-US"/>
        </a:p>
      </dgm:t>
    </dgm:pt>
    <dgm:pt modelId="{D337E030-102B-40F5-8C56-46FB2B8FE787}" type="sibTrans" cxnId="{E2886AC3-0670-40BF-B992-49A1947AF09E}">
      <dgm:prSet/>
      <dgm:spPr/>
      <dgm:t>
        <a:bodyPr/>
        <a:lstStyle/>
        <a:p>
          <a:endParaRPr lang="en-US"/>
        </a:p>
      </dgm:t>
    </dgm:pt>
    <dgm:pt modelId="{AA10CD76-C476-4EAC-8836-4B28349FC35F}">
      <dgm:prSet/>
      <dgm:spPr/>
      <dgm:t>
        <a:bodyPr/>
        <a:lstStyle/>
        <a:p>
          <a:r>
            <a:rPr lang="en-US">
              <a:latin typeface="Century Gothic" panose="020B0502020202020204" pitchFamily="34" charset="0"/>
            </a:rPr>
            <a:t>Patient Care Team Members</a:t>
          </a:r>
          <a:endParaRPr lang="en-US" dirty="0">
            <a:latin typeface="Century Gothic" panose="020B0502020202020204" pitchFamily="34" charset="0"/>
          </a:endParaRPr>
        </a:p>
      </dgm:t>
    </dgm:pt>
    <dgm:pt modelId="{B4E77997-68B7-41C7-9DE7-C2A1D1EC38BE}" type="parTrans" cxnId="{A95D495C-2CB2-4C2D-92AC-7C05231CA06B}">
      <dgm:prSet/>
      <dgm:spPr/>
      <dgm:t>
        <a:bodyPr/>
        <a:lstStyle/>
        <a:p>
          <a:endParaRPr lang="en-US"/>
        </a:p>
      </dgm:t>
    </dgm:pt>
    <dgm:pt modelId="{625CAD23-3D80-4B0C-B8A0-23A9C2584E62}" type="sibTrans" cxnId="{A95D495C-2CB2-4C2D-92AC-7C05231CA06B}">
      <dgm:prSet/>
      <dgm:spPr/>
      <dgm:t>
        <a:bodyPr/>
        <a:lstStyle/>
        <a:p>
          <a:endParaRPr lang="en-US"/>
        </a:p>
      </dgm:t>
    </dgm:pt>
    <dgm:pt modelId="{F372469F-AFCF-428A-86B8-34B006166FDA}" type="pres">
      <dgm:prSet presAssocID="{0B66A9F3-9FB0-4FD4-8534-CE1473A9EE0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1051C8-668A-40BF-BE10-DEAB23329FD5}" type="pres">
      <dgm:prSet presAssocID="{D0F7F9A3-A445-4410-872C-291ADDA0DA20}" presName="centerShape" presStyleLbl="node0" presStyleIdx="0" presStyleCnt="1"/>
      <dgm:spPr/>
    </dgm:pt>
    <dgm:pt modelId="{A297850F-7370-4EB3-85DF-4792CBD84279}" type="pres">
      <dgm:prSet presAssocID="{E838AAFF-63D6-489D-B740-210CBCA0A0A5}" presName="parTrans" presStyleLbl="sibTrans2D1" presStyleIdx="0" presStyleCnt="8"/>
      <dgm:spPr/>
    </dgm:pt>
    <dgm:pt modelId="{90B2FB27-8492-45B1-A3E8-582DBC411DFE}" type="pres">
      <dgm:prSet presAssocID="{E838AAFF-63D6-489D-B740-210CBCA0A0A5}" presName="connectorText" presStyleLbl="sibTrans2D1" presStyleIdx="0" presStyleCnt="8"/>
      <dgm:spPr/>
    </dgm:pt>
    <dgm:pt modelId="{EF8D7363-166E-4639-A145-972AE58D5B88}" type="pres">
      <dgm:prSet presAssocID="{80A8445B-4BCE-4496-9772-170527D44C6A}" presName="node" presStyleLbl="node1" presStyleIdx="0" presStyleCnt="8">
        <dgm:presLayoutVars>
          <dgm:bulletEnabled val="1"/>
        </dgm:presLayoutVars>
      </dgm:prSet>
      <dgm:spPr/>
    </dgm:pt>
    <dgm:pt modelId="{E220A5DE-6CC6-48E5-9DE6-FB19CE567448}" type="pres">
      <dgm:prSet presAssocID="{5F5721CC-85A4-423A-A75F-17D6E1F8565A}" presName="parTrans" presStyleLbl="sibTrans2D1" presStyleIdx="1" presStyleCnt="8"/>
      <dgm:spPr/>
    </dgm:pt>
    <dgm:pt modelId="{1A99EF8A-1D73-4778-B761-56888FCBA70E}" type="pres">
      <dgm:prSet presAssocID="{5F5721CC-85A4-423A-A75F-17D6E1F8565A}" presName="connectorText" presStyleLbl="sibTrans2D1" presStyleIdx="1" presStyleCnt="8"/>
      <dgm:spPr/>
    </dgm:pt>
    <dgm:pt modelId="{403CC8F7-D3BB-42C1-8341-F3324254CD77}" type="pres">
      <dgm:prSet presAssocID="{0714F4B7-A2B0-4A05-80FF-0ECF32B08CBA}" presName="node" presStyleLbl="node1" presStyleIdx="1" presStyleCnt="8" custScaleY="99833">
        <dgm:presLayoutVars>
          <dgm:bulletEnabled val="1"/>
        </dgm:presLayoutVars>
      </dgm:prSet>
      <dgm:spPr/>
    </dgm:pt>
    <dgm:pt modelId="{2764255A-1C9F-4A8D-9525-F226DFDBAE3C}" type="pres">
      <dgm:prSet presAssocID="{15BA5D5C-4245-4F7C-81EE-177D0E674DFE}" presName="parTrans" presStyleLbl="sibTrans2D1" presStyleIdx="2" presStyleCnt="8"/>
      <dgm:spPr/>
    </dgm:pt>
    <dgm:pt modelId="{8012F4A5-A98F-40BE-9BC1-9899AD44B38F}" type="pres">
      <dgm:prSet presAssocID="{15BA5D5C-4245-4F7C-81EE-177D0E674DFE}" presName="connectorText" presStyleLbl="sibTrans2D1" presStyleIdx="2" presStyleCnt="8"/>
      <dgm:spPr/>
    </dgm:pt>
    <dgm:pt modelId="{394836C5-F056-429F-B747-4C57FE966A21}" type="pres">
      <dgm:prSet presAssocID="{2156F725-F5AA-442A-80AB-3218B7F14C37}" presName="node" presStyleLbl="node1" presStyleIdx="2" presStyleCnt="8">
        <dgm:presLayoutVars>
          <dgm:bulletEnabled val="1"/>
        </dgm:presLayoutVars>
      </dgm:prSet>
      <dgm:spPr/>
    </dgm:pt>
    <dgm:pt modelId="{A377809C-643A-4C73-A27E-097FE461A98A}" type="pres">
      <dgm:prSet presAssocID="{82F4B58C-EDEC-4596-8FE0-3FE09C22843E}" presName="parTrans" presStyleLbl="sibTrans2D1" presStyleIdx="3" presStyleCnt="8"/>
      <dgm:spPr/>
    </dgm:pt>
    <dgm:pt modelId="{12062595-3027-486E-ADA6-5B614148B8D2}" type="pres">
      <dgm:prSet presAssocID="{82F4B58C-EDEC-4596-8FE0-3FE09C22843E}" presName="connectorText" presStyleLbl="sibTrans2D1" presStyleIdx="3" presStyleCnt="8"/>
      <dgm:spPr/>
    </dgm:pt>
    <dgm:pt modelId="{2D34B274-2BD1-43D6-A4D8-0AAE3456C647}" type="pres">
      <dgm:prSet presAssocID="{05F7C4B2-8F8C-4251-BE69-2BA6955D4E58}" presName="node" presStyleLbl="node1" presStyleIdx="3" presStyleCnt="8">
        <dgm:presLayoutVars>
          <dgm:bulletEnabled val="1"/>
        </dgm:presLayoutVars>
      </dgm:prSet>
      <dgm:spPr/>
    </dgm:pt>
    <dgm:pt modelId="{83E47833-D34C-4FF8-8171-3414DC73E2F9}" type="pres">
      <dgm:prSet presAssocID="{24A8E9DB-3DEA-40B3-8348-C3B00A28D388}" presName="parTrans" presStyleLbl="sibTrans2D1" presStyleIdx="4" presStyleCnt="8"/>
      <dgm:spPr/>
    </dgm:pt>
    <dgm:pt modelId="{652CE190-F25E-4673-AD5C-2AA496C54159}" type="pres">
      <dgm:prSet presAssocID="{24A8E9DB-3DEA-40B3-8348-C3B00A28D388}" presName="connectorText" presStyleLbl="sibTrans2D1" presStyleIdx="4" presStyleCnt="8"/>
      <dgm:spPr/>
    </dgm:pt>
    <dgm:pt modelId="{62374B7A-C908-4467-922F-955E0F0F2698}" type="pres">
      <dgm:prSet presAssocID="{6494B30D-2B3A-4E1E-8641-A5B1C1FCD7D6}" presName="node" presStyleLbl="node1" presStyleIdx="4" presStyleCnt="8">
        <dgm:presLayoutVars>
          <dgm:bulletEnabled val="1"/>
        </dgm:presLayoutVars>
      </dgm:prSet>
      <dgm:spPr/>
    </dgm:pt>
    <dgm:pt modelId="{E2026D4B-DF99-4FF0-8AA2-32005A0FD32D}" type="pres">
      <dgm:prSet presAssocID="{8A1B4CCC-D375-4FCD-BD2D-1C53BFF3577F}" presName="parTrans" presStyleLbl="sibTrans2D1" presStyleIdx="5" presStyleCnt="8"/>
      <dgm:spPr/>
    </dgm:pt>
    <dgm:pt modelId="{838AB166-2372-4A3F-9C0A-AA2DF59A00F6}" type="pres">
      <dgm:prSet presAssocID="{8A1B4CCC-D375-4FCD-BD2D-1C53BFF3577F}" presName="connectorText" presStyleLbl="sibTrans2D1" presStyleIdx="5" presStyleCnt="8"/>
      <dgm:spPr/>
    </dgm:pt>
    <dgm:pt modelId="{87C673DB-1A90-40DE-BCCC-BA1A95F3163E}" type="pres">
      <dgm:prSet presAssocID="{4DA0AC92-5FFE-4536-A7DA-0E1EE95F6D4B}" presName="node" presStyleLbl="node1" presStyleIdx="5" presStyleCnt="8">
        <dgm:presLayoutVars>
          <dgm:bulletEnabled val="1"/>
        </dgm:presLayoutVars>
      </dgm:prSet>
      <dgm:spPr/>
    </dgm:pt>
    <dgm:pt modelId="{488EF1D6-3832-4166-9526-AB6C860E0937}" type="pres">
      <dgm:prSet presAssocID="{B4E77997-68B7-41C7-9DE7-C2A1D1EC38BE}" presName="parTrans" presStyleLbl="sibTrans2D1" presStyleIdx="6" presStyleCnt="8"/>
      <dgm:spPr/>
    </dgm:pt>
    <dgm:pt modelId="{80EF0A29-FF94-4A22-AADF-CAE2D16B2BE1}" type="pres">
      <dgm:prSet presAssocID="{B4E77997-68B7-41C7-9DE7-C2A1D1EC38BE}" presName="connectorText" presStyleLbl="sibTrans2D1" presStyleIdx="6" presStyleCnt="8"/>
      <dgm:spPr/>
    </dgm:pt>
    <dgm:pt modelId="{4BD597A7-C9B3-498C-BD2F-CF5B45FF92BB}" type="pres">
      <dgm:prSet presAssocID="{AA10CD76-C476-4EAC-8836-4B28349FC35F}" presName="node" presStyleLbl="node1" presStyleIdx="6" presStyleCnt="8">
        <dgm:presLayoutVars>
          <dgm:bulletEnabled val="1"/>
        </dgm:presLayoutVars>
      </dgm:prSet>
      <dgm:spPr/>
    </dgm:pt>
    <dgm:pt modelId="{E0FD41F4-6EC1-4555-AFE7-B60E17AC8483}" type="pres">
      <dgm:prSet presAssocID="{5A69B161-E85C-4938-8840-3CBE7F930F50}" presName="parTrans" presStyleLbl="sibTrans2D1" presStyleIdx="7" presStyleCnt="8"/>
      <dgm:spPr/>
    </dgm:pt>
    <dgm:pt modelId="{32BF82EA-38B5-447E-B748-C16CC98A1C2C}" type="pres">
      <dgm:prSet presAssocID="{5A69B161-E85C-4938-8840-3CBE7F930F50}" presName="connectorText" presStyleLbl="sibTrans2D1" presStyleIdx="7" presStyleCnt="8"/>
      <dgm:spPr/>
    </dgm:pt>
    <dgm:pt modelId="{7F03FCE0-75EF-4C77-98B7-B22C8C006407}" type="pres">
      <dgm:prSet presAssocID="{CE352E9A-E499-4090-8BCF-F997BA2347EA}" presName="node" presStyleLbl="node1" presStyleIdx="7" presStyleCnt="8">
        <dgm:presLayoutVars>
          <dgm:bulletEnabled val="1"/>
        </dgm:presLayoutVars>
      </dgm:prSet>
      <dgm:spPr/>
    </dgm:pt>
  </dgm:ptLst>
  <dgm:cxnLst>
    <dgm:cxn modelId="{8E4E8FDC-AC3F-4668-9611-82A6425284C0}" srcId="{0B66A9F3-9FB0-4FD4-8534-CE1473A9EE01}" destId="{D0F7F9A3-A445-4410-872C-291ADDA0DA20}" srcOrd="0" destOrd="0" parTransId="{D314D7BC-64AF-414B-921D-24CAFA4343A8}" sibTransId="{7F79FA5E-6ACF-4467-A2B3-C8A72FB88F5A}"/>
    <dgm:cxn modelId="{9E4A6D38-DB4B-4316-93DB-828A303D7551}" type="presOf" srcId="{E838AAFF-63D6-489D-B740-210CBCA0A0A5}" destId="{A297850F-7370-4EB3-85DF-4792CBD84279}" srcOrd="0" destOrd="0" presId="urn:microsoft.com/office/officeart/2005/8/layout/radial5"/>
    <dgm:cxn modelId="{BD893FBF-F672-49C0-8BEA-DFA5E587C2F4}" type="presOf" srcId="{5A69B161-E85C-4938-8840-3CBE7F930F50}" destId="{E0FD41F4-6EC1-4555-AFE7-B60E17AC8483}" srcOrd="0" destOrd="0" presId="urn:microsoft.com/office/officeart/2005/8/layout/radial5"/>
    <dgm:cxn modelId="{D5C0A6F6-E2BC-487D-9819-A4DCD00EBD4F}" type="presOf" srcId="{5F5721CC-85A4-423A-A75F-17D6E1F8565A}" destId="{E220A5DE-6CC6-48E5-9DE6-FB19CE567448}" srcOrd="0" destOrd="0" presId="urn:microsoft.com/office/officeart/2005/8/layout/radial5"/>
    <dgm:cxn modelId="{6EF816B3-FE7E-47FE-BA0C-6E3AE306E571}" type="presOf" srcId="{E838AAFF-63D6-489D-B740-210CBCA0A0A5}" destId="{90B2FB27-8492-45B1-A3E8-582DBC411DFE}" srcOrd="1" destOrd="0" presId="urn:microsoft.com/office/officeart/2005/8/layout/radial5"/>
    <dgm:cxn modelId="{1EE2C657-21B3-4EE7-AA21-F3E787C57A86}" type="presOf" srcId="{CE352E9A-E499-4090-8BCF-F997BA2347EA}" destId="{7F03FCE0-75EF-4C77-98B7-B22C8C006407}" srcOrd="0" destOrd="0" presId="urn:microsoft.com/office/officeart/2005/8/layout/radial5"/>
    <dgm:cxn modelId="{157E7308-73DB-41D2-8987-B9D8C416D3FF}" type="presOf" srcId="{24A8E9DB-3DEA-40B3-8348-C3B00A28D388}" destId="{652CE190-F25E-4673-AD5C-2AA496C54159}" srcOrd="1" destOrd="0" presId="urn:microsoft.com/office/officeart/2005/8/layout/radial5"/>
    <dgm:cxn modelId="{DB66308C-B0A8-4A8D-8B2A-97AC234E90D9}" type="presOf" srcId="{80A8445B-4BCE-4496-9772-170527D44C6A}" destId="{EF8D7363-166E-4639-A145-972AE58D5B88}" srcOrd="0" destOrd="0" presId="urn:microsoft.com/office/officeart/2005/8/layout/radial5"/>
    <dgm:cxn modelId="{9590D712-9BDE-4E7C-9709-141B3B09EC90}" type="presOf" srcId="{2156F725-F5AA-442A-80AB-3218B7F14C37}" destId="{394836C5-F056-429F-B747-4C57FE966A21}" srcOrd="0" destOrd="0" presId="urn:microsoft.com/office/officeart/2005/8/layout/radial5"/>
    <dgm:cxn modelId="{B07A8464-8983-48E4-AD23-F919619F4BBB}" type="presOf" srcId="{D0F7F9A3-A445-4410-872C-291ADDA0DA20}" destId="{FC1051C8-668A-40BF-BE10-DEAB23329FD5}" srcOrd="0" destOrd="0" presId="urn:microsoft.com/office/officeart/2005/8/layout/radial5"/>
    <dgm:cxn modelId="{E2886AC3-0670-40BF-B992-49A1947AF09E}" srcId="{D0F7F9A3-A445-4410-872C-291ADDA0DA20}" destId="{CE352E9A-E499-4090-8BCF-F997BA2347EA}" srcOrd="7" destOrd="0" parTransId="{5A69B161-E85C-4938-8840-3CBE7F930F50}" sibTransId="{D337E030-102B-40F5-8C56-46FB2B8FE787}"/>
    <dgm:cxn modelId="{3A3AF8EB-7A7C-4ED7-B8F1-A95BBF9F5332}" type="presOf" srcId="{4DA0AC92-5FFE-4536-A7DA-0E1EE95F6D4B}" destId="{87C673DB-1A90-40DE-BCCC-BA1A95F3163E}" srcOrd="0" destOrd="0" presId="urn:microsoft.com/office/officeart/2005/8/layout/radial5"/>
    <dgm:cxn modelId="{B7D4C455-5028-48A6-8124-B1183AA0D2FE}" type="presOf" srcId="{B4E77997-68B7-41C7-9DE7-C2A1D1EC38BE}" destId="{80EF0A29-FF94-4A22-AADF-CAE2D16B2BE1}" srcOrd="1" destOrd="0" presId="urn:microsoft.com/office/officeart/2005/8/layout/radial5"/>
    <dgm:cxn modelId="{7F0B6737-8DDC-4488-B3BB-12D7BFD508F6}" type="presOf" srcId="{5A69B161-E85C-4938-8840-3CBE7F930F50}" destId="{32BF82EA-38B5-447E-B748-C16CC98A1C2C}" srcOrd="1" destOrd="0" presId="urn:microsoft.com/office/officeart/2005/8/layout/radial5"/>
    <dgm:cxn modelId="{172A645B-D94F-42C9-80DE-D34AAF39E3B6}" type="presOf" srcId="{0714F4B7-A2B0-4A05-80FF-0ECF32B08CBA}" destId="{403CC8F7-D3BB-42C1-8341-F3324254CD77}" srcOrd="0" destOrd="0" presId="urn:microsoft.com/office/officeart/2005/8/layout/radial5"/>
    <dgm:cxn modelId="{60443B65-6648-4D65-8B0F-7EDE8E992ED0}" srcId="{D0F7F9A3-A445-4410-872C-291ADDA0DA20}" destId="{6494B30D-2B3A-4E1E-8641-A5B1C1FCD7D6}" srcOrd="4" destOrd="0" parTransId="{24A8E9DB-3DEA-40B3-8348-C3B00A28D388}" sibTransId="{4D4D90CD-9214-441F-A35B-D8066C587D45}"/>
    <dgm:cxn modelId="{EABF66AE-C693-44D9-AC0F-444C780611B2}" type="presOf" srcId="{15BA5D5C-4245-4F7C-81EE-177D0E674DFE}" destId="{2764255A-1C9F-4A8D-9525-F226DFDBAE3C}" srcOrd="0" destOrd="0" presId="urn:microsoft.com/office/officeart/2005/8/layout/radial5"/>
    <dgm:cxn modelId="{C55FECB7-0B98-4CA5-918E-78CB157FDB76}" srcId="{D0F7F9A3-A445-4410-872C-291ADDA0DA20}" destId="{4DA0AC92-5FFE-4536-A7DA-0E1EE95F6D4B}" srcOrd="5" destOrd="0" parTransId="{8A1B4CCC-D375-4FCD-BD2D-1C53BFF3577F}" sibTransId="{3BD927A2-5E2C-4597-BAE8-FBCFB91AAFCB}"/>
    <dgm:cxn modelId="{A95D495C-2CB2-4C2D-92AC-7C05231CA06B}" srcId="{D0F7F9A3-A445-4410-872C-291ADDA0DA20}" destId="{AA10CD76-C476-4EAC-8836-4B28349FC35F}" srcOrd="6" destOrd="0" parTransId="{B4E77997-68B7-41C7-9DE7-C2A1D1EC38BE}" sibTransId="{625CAD23-3D80-4B0C-B8A0-23A9C2584E62}"/>
    <dgm:cxn modelId="{DD127401-5EAE-4AAC-9D5B-29193F284816}" type="presOf" srcId="{6494B30D-2B3A-4E1E-8641-A5B1C1FCD7D6}" destId="{62374B7A-C908-4467-922F-955E0F0F2698}" srcOrd="0" destOrd="0" presId="urn:microsoft.com/office/officeart/2005/8/layout/radial5"/>
    <dgm:cxn modelId="{EB9C938E-BE52-4CB5-A65F-61C3F7F0A3EE}" type="presOf" srcId="{82F4B58C-EDEC-4596-8FE0-3FE09C22843E}" destId="{12062595-3027-486E-ADA6-5B614148B8D2}" srcOrd="1" destOrd="0" presId="urn:microsoft.com/office/officeart/2005/8/layout/radial5"/>
    <dgm:cxn modelId="{269CB443-A6D5-496D-BDBD-ACC2618C1D1C}" type="presOf" srcId="{AA10CD76-C476-4EAC-8836-4B28349FC35F}" destId="{4BD597A7-C9B3-498C-BD2F-CF5B45FF92BB}" srcOrd="0" destOrd="0" presId="urn:microsoft.com/office/officeart/2005/8/layout/radial5"/>
    <dgm:cxn modelId="{4650030F-80CB-4457-A644-68C0A33EFDDD}" type="presOf" srcId="{24A8E9DB-3DEA-40B3-8348-C3B00A28D388}" destId="{83E47833-D34C-4FF8-8171-3414DC73E2F9}" srcOrd="0" destOrd="0" presId="urn:microsoft.com/office/officeart/2005/8/layout/radial5"/>
    <dgm:cxn modelId="{053A0313-9010-43BC-9883-57105E509955}" type="presOf" srcId="{15BA5D5C-4245-4F7C-81EE-177D0E674DFE}" destId="{8012F4A5-A98F-40BE-9BC1-9899AD44B38F}" srcOrd="1" destOrd="0" presId="urn:microsoft.com/office/officeart/2005/8/layout/radial5"/>
    <dgm:cxn modelId="{AD3619CE-ED2D-4A4E-AEA7-CA60EFF610F8}" type="presOf" srcId="{0B66A9F3-9FB0-4FD4-8534-CE1473A9EE01}" destId="{F372469F-AFCF-428A-86B8-34B006166FDA}" srcOrd="0" destOrd="0" presId="urn:microsoft.com/office/officeart/2005/8/layout/radial5"/>
    <dgm:cxn modelId="{A5FC4E8F-E96B-491D-A132-66CB9E8649FA}" type="presOf" srcId="{5F5721CC-85A4-423A-A75F-17D6E1F8565A}" destId="{1A99EF8A-1D73-4778-B761-56888FCBA70E}" srcOrd="1" destOrd="0" presId="urn:microsoft.com/office/officeart/2005/8/layout/radial5"/>
    <dgm:cxn modelId="{55D196BB-DEA1-416A-96E9-F70F109F3EB9}" srcId="{D0F7F9A3-A445-4410-872C-291ADDA0DA20}" destId="{80A8445B-4BCE-4496-9772-170527D44C6A}" srcOrd="0" destOrd="0" parTransId="{E838AAFF-63D6-489D-B740-210CBCA0A0A5}" sibTransId="{3F42821E-04D8-4C6F-9EDD-ECA264D6F5DD}"/>
    <dgm:cxn modelId="{04B4B866-992E-4300-B910-132400D453AB}" type="presOf" srcId="{8A1B4CCC-D375-4FCD-BD2D-1C53BFF3577F}" destId="{838AB166-2372-4A3F-9C0A-AA2DF59A00F6}" srcOrd="1" destOrd="0" presId="urn:microsoft.com/office/officeart/2005/8/layout/radial5"/>
    <dgm:cxn modelId="{17F014C2-6921-4652-AD10-AFEB1B7BC32F}" type="presOf" srcId="{05F7C4B2-8F8C-4251-BE69-2BA6955D4E58}" destId="{2D34B274-2BD1-43D6-A4D8-0AAE3456C647}" srcOrd="0" destOrd="0" presId="urn:microsoft.com/office/officeart/2005/8/layout/radial5"/>
    <dgm:cxn modelId="{71F5BF20-51BD-449A-A835-346C8D26C2B0}" type="presOf" srcId="{B4E77997-68B7-41C7-9DE7-C2A1D1EC38BE}" destId="{488EF1D6-3832-4166-9526-AB6C860E0937}" srcOrd="0" destOrd="0" presId="urn:microsoft.com/office/officeart/2005/8/layout/radial5"/>
    <dgm:cxn modelId="{B3FC7B65-50D8-4DD4-B4D0-C589E1D15ECE}" srcId="{D0F7F9A3-A445-4410-872C-291ADDA0DA20}" destId="{2156F725-F5AA-442A-80AB-3218B7F14C37}" srcOrd="2" destOrd="0" parTransId="{15BA5D5C-4245-4F7C-81EE-177D0E674DFE}" sibTransId="{44348820-2756-4C89-81BB-C01B39139249}"/>
    <dgm:cxn modelId="{2C2169CC-0D2F-4AEB-AB6B-A2103F66F5DC}" srcId="{D0F7F9A3-A445-4410-872C-291ADDA0DA20}" destId="{05F7C4B2-8F8C-4251-BE69-2BA6955D4E58}" srcOrd="3" destOrd="0" parTransId="{82F4B58C-EDEC-4596-8FE0-3FE09C22843E}" sibTransId="{69B1A1AD-246D-42F1-B8CA-8DDCB9BE284B}"/>
    <dgm:cxn modelId="{45F9287E-4E53-4420-9C6A-4CB1BBF722CC}" type="presOf" srcId="{8A1B4CCC-D375-4FCD-BD2D-1C53BFF3577F}" destId="{E2026D4B-DF99-4FF0-8AA2-32005A0FD32D}" srcOrd="0" destOrd="0" presId="urn:microsoft.com/office/officeart/2005/8/layout/radial5"/>
    <dgm:cxn modelId="{76528BCB-E5EE-45F9-95AE-4C68BC97931A}" type="presOf" srcId="{82F4B58C-EDEC-4596-8FE0-3FE09C22843E}" destId="{A377809C-643A-4C73-A27E-097FE461A98A}" srcOrd="0" destOrd="0" presId="urn:microsoft.com/office/officeart/2005/8/layout/radial5"/>
    <dgm:cxn modelId="{439AA465-C372-43F8-BFBB-05DFD1BD2472}" srcId="{D0F7F9A3-A445-4410-872C-291ADDA0DA20}" destId="{0714F4B7-A2B0-4A05-80FF-0ECF32B08CBA}" srcOrd="1" destOrd="0" parTransId="{5F5721CC-85A4-423A-A75F-17D6E1F8565A}" sibTransId="{BA5C28AE-4C96-4C79-81C6-6F0EA3F5F5C0}"/>
    <dgm:cxn modelId="{97F07571-CBAA-4879-86B9-0D47459682F3}" type="presParOf" srcId="{F372469F-AFCF-428A-86B8-34B006166FDA}" destId="{FC1051C8-668A-40BF-BE10-DEAB23329FD5}" srcOrd="0" destOrd="0" presId="urn:microsoft.com/office/officeart/2005/8/layout/radial5"/>
    <dgm:cxn modelId="{F74305FA-1D5B-4E8C-86B8-DDF3E391AA0A}" type="presParOf" srcId="{F372469F-AFCF-428A-86B8-34B006166FDA}" destId="{A297850F-7370-4EB3-85DF-4792CBD84279}" srcOrd="1" destOrd="0" presId="urn:microsoft.com/office/officeart/2005/8/layout/radial5"/>
    <dgm:cxn modelId="{BD4FFF28-D807-4057-80C3-C9E84819BAE8}" type="presParOf" srcId="{A297850F-7370-4EB3-85DF-4792CBD84279}" destId="{90B2FB27-8492-45B1-A3E8-582DBC411DFE}" srcOrd="0" destOrd="0" presId="urn:microsoft.com/office/officeart/2005/8/layout/radial5"/>
    <dgm:cxn modelId="{C47AC2C7-249D-4D56-A8DB-8C845D86D227}" type="presParOf" srcId="{F372469F-AFCF-428A-86B8-34B006166FDA}" destId="{EF8D7363-166E-4639-A145-972AE58D5B88}" srcOrd="2" destOrd="0" presId="urn:microsoft.com/office/officeart/2005/8/layout/radial5"/>
    <dgm:cxn modelId="{2AFCCF05-79D3-4D4B-A08B-EE9995E8B16D}" type="presParOf" srcId="{F372469F-AFCF-428A-86B8-34B006166FDA}" destId="{E220A5DE-6CC6-48E5-9DE6-FB19CE567448}" srcOrd="3" destOrd="0" presId="urn:microsoft.com/office/officeart/2005/8/layout/radial5"/>
    <dgm:cxn modelId="{B1FE5DD3-94F8-498B-9ADF-052410B221B4}" type="presParOf" srcId="{E220A5DE-6CC6-48E5-9DE6-FB19CE567448}" destId="{1A99EF8A-1D73-4778-B761-56888FCBA70E}" srcOrd="0" destOrd="0" presId="urn:microsoft.com/office/officeart/2005/8/layout/radial5"/>
    <dgm:cxn modelId="{68D8FE47-A214-4544-8CBE-DCD98C75A838}" type="presParOf" srcId="{F372469F-AFCF-428A-86B8-34B006166FDA}" destId="{403CC8F7-D3BB-42C1-8341-F3324254CD77}" srcOrd="4" destOrd="0" presId="urn:microsoft.com/office/officeart/2005/8/layout/radial5"/>
    <dgm:cxn modelId="{6A3C2E32-79EF-4700-A2F6-6D061883A8BF}" type="presParOf" srcId="{F372469F-AFCF-428A-86B8-34B006166FDA}" destId="{2764255A-1C9F-4A8D-9525-F226DFDBAE3C}" srcOrd="5" destOrd="0" presId="urn:microsoft.com/office/officeart/2005/8/layout/radial5"/>
    <dgm:cxn modelId="{61949A25-46A0-45B8-B6D2-68643D8FFB71}" type="presParOf" srcId="{2764255A-1C9F-4A8D-9525-F226DFDBAE3C}" destId="{8012F4A5-A98F-40BE-9BC1-9899AD44B38F}" srcOrd="0" destOrd="0" presId="urn:microsoft.com/office/officeart/2005/8/layout/radial5"/>
    <dgm:cxn modelId="{61492BA7-6D36-441D-BF87-DB7B56D3B33D}" type="presParOf" srcId="{F372469F-AFCF-428A-86B8-34B006166FDA}" destId="{394836C5-F056-429F-B747-4C57FE966A21}" srcOrd="6" destOrd="0" presId="urn:microsoft.com/office/officeart/2005/8/layout/radial5"/>
    <dgm:cxn modelId="{E5B4E74B-060F-4275-A592-F0146DFB8EBC}" type="presParOf" srcId="{F372469F-AFCF-428A-86B8-34B006166FDA}" destId="{A377809C-643A-4C73-A27E-097FE461A98A}" srcOrd="7" destOrd="0" presId="urn:microsoft.com/office/officeart/2005/8/layout/radial5"/>
    <dgm:cxn modelId="{BC960B4D-1ED6-4B72-B478-72C14D123105}" type="presParOf" srcId="{A377809C-643A-4C73-A27E-097FE461A98A}" destId="{12062595-3027-486E-ADA6-5B614148B8D2}" srcOrd="0" destOrd="0" presId="urn:microsoft.com/office/officeart/2005/8/layout/radial5"/>
    <dgm:cxn modelId="{DF3A2FF3-A1F1-4328-908B-BA939EE79D37}" type="presParOf" srcId="{F372469F-AFCF-428A-86B8-34B006166FDA}" destId="{2D34B274-2BD1-43D6-A4D8-0AAE3456C647}" srcOrd="8" destOrd="0" presId="urn:microsoft.com/office/officeart/2005/8/layout/radial5"/>
    <dgm:cxn modelId="{61C54A3D-D39F-497E-9538-5FFF3E7A0AD5}" type="presParOf" srcId="{F372469F-AFCF-428A-86B8-34B006166FDA}" destId="{83E47833-D34C-4FF8-8171-3414DC73E2F9}" srcOrd="9" destOrd="0" presId="urn:microsoft.com/office/officeart/2005/8/layout/radial5"/>
    <dgm:cxn modelId="{C10C7D72-F623-4BA7-9C3F-DDD9A74D81D0}" type="presParOf" srcId="{83E47833-D34C-4FF8-8171-3414DC73E2F9}" destId="{652CE190-F25E-4673-AD5C-2AA496C54159}" srcOrd="0" destOrd="0" presId="urn:microsoft.com/office/officeart/2005/8/layout/radial5"/>
    <dgm:cxn modelId="{DCD39E24-9766-4B7A-BA92-814C868DD727}" type="presParOf" srcId="{F372469F-AFCF-428A-86B8-34B006166FDA}" destId="{62374B7A-C908-4467-922F-955E0F0F2698}" srcOrd="10" destOrd="0" presId="urn:microsoft.com/office/officeart/2005/8/layout/radial5"/>
    <dgm:cxn modelId="{76739BA5-6C77-421C-9627-94B18C56489A}" type="presParOf" srcId="{F372469F-AFCF-428A-86B8-34B006166FDA}" destId="{E2026D4B-DF99-4FF0-8AA2-32005A0FD32D}" srcOrd="11" destOrd="0" presId="urn:microsoft.com/office/officeart/2005/8/layout/radial5"/>
    <dgm:cxn modelId="{3D8737D3-FB94-4E61-B8C4-759E42CEE605}" type="presParOf" srcId="{E2026D4B-DF99-4FF0-8AA2-32005A0FD32D}" destId="{838AB166-2372-4A3F-9C0A-AA2DF59A00F6}" srcOrd="0" destOrd="0" presId="urn:microsoft.com/office/officeart/2005/8/layout/radial5"/>
    <dgm:cxn modelId="{F9859818-75B1-4E03-B84D-048F48E63461}" type="presParOf" srcId="{F372469F-AFCF-428A-86B8-34B006166FDA}" destId="{87C673DB-1A90-40DE-BCCC-BA1A95F3163E}" srcOrd="12" destOrd="0" presId="urn:microsoft.com/office/officeart/2005/8/layout/radial5"/>
    <dgm:cxn modelId="{F7200CE0-09DF-4BB4-9C63-F2813E2B94AA}" type="presParOf" srcId="{F372469F-AFCF-428A-86B8-34B006166FDA}" destId="{488EF1D6-3832-4166-9526-AB6C860E0937}" srcOrd="13" destOrd="0" presId="urn:microsoft.com/office/officeart/2005/8/layout/radial5"/>
    <dgm:cxn modelId="{723F0895-7279-4FF4-B672-3CAF3F9B77FF}" type="presParOf" srcId="{488EF1D6-3832-4166-9526-AB6C860E0937}" destId="{80EF0A29-FF94-4A22-AADF-CAE2D16B2BE1}" srcOrd="0" destOrd="0" presId="urn:microsoft.com/office/officeart/2005/8/layout/radial5"/>
    <dgm:cxn modelId="{6176CBC3-661A-4FF4-938F-CF46109D0156}" type="presParOf" srcId="{F372469F-AFCF-428A-86B8-34B006166FDA}" destId="{4BD597A7-C9B3-498C-BD2F-CF5B45FF92BB}" srcOrd="14" destOrd="0" presId="urn:microsoft.com/office/officeart/2005/8/layout/radial5"/>
    <dgm:cxn modelId="{841B44F8-CDBD-4F92-8F6C-9771FC57C7C7}" type="presParOf" srcId="{F372469F-AFCF-428A-86B8-34B006166FDA}" destId="{E0FD41F4-6EC1-4555-AFE7-B60E17AC8483}" srcOrd="15" destOrd="0" presId="urn:microsoft.com/office/officeart/2005/8/layout/radial5"/>
    <dgm:cxn modelId="{61F6F72D-2EF9-4434-B3DE-DB6FA4F472CD}" type="presParOf" srcId="{E0FD41F4-6EC1-4555-AFE7-B60E17AC8483}" destId="{32BF82EA-38B5-447E-B748-C16CC98A1C2C}" srcOrd="0" destOrd="0" presId="urn:microsoft.com/office/officeart/2005/8/layout/radial5"/>
    <dgm:cxn modelId="{56466C6C-A143-4244-BA1B-686346A2997E}" type="presParOf" srcId="{F372469F-AFCF-428A-86B8-34B006166FDA}" destId="{7F03FCE0-75EF-4C77-98B7-B22C8C006407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11ECA6-1245-47A8-ADD5-4659EBFE8A4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26B79DE-3B85-4725-98CB-F2411106D3E2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  <a:latin typeface="Century Gothic" panose="020B0502020202020204" pitchFamily="34" charset="0"/>
            </a:rPr>
            <a:t>Pilot with limited sample of up to 20 patients in </a:t>
          </a:r>
          <a:r>
            <a:rPr lang="en-US" dirty="0" err="1">
              <a:solidFill>
                <a:schemeClr val="bg2"/>
              </a:solidFill>
              <a:latin typeface="Century Gothic" panose="020B0502020202020204" pitchFamily="34" charset="0"/>
            </a:rPr>
            <a:t>Peds</a:t>
          </a:r>
          <a:r>
            <a:rPr lang="en-US" dirty="0">
              <a:solidFill>
                <a:schemeClr val="bg2"/>
              </a:solidFill>
              <a:latin typeface="Century Gothic" panose="020B0502020202020204" pitchFamily="34" charset="0"/>
            </a:rPr>
            <a:t> Center through year end 2016 </a:t>
          </a:r>
        </a:p>
      </dgm:t>
    </dgm:pt>
    <dgm:pt modelId="{DAF22A69-B3E1-4244-9C1A-3BD4B4B29129}" type="parTrans" cxnId="{6AE388E5-E162-41D2-8F1F-4E76E38241B8}">
      <dgm:prSet/>
      <dgm:spPr/>
      <dgm:t>
        <a:bodyPr/>
        <a:lstStyle/>
        <a:p>
          <a:endParaRPr lang="en-US">
            <a:solidFill>
              <a:schemeClr val="bg2"/>
            </a:solidFill>
            <a:latin typeface="Century Gothic" panose="020B0502020202020204" pitchFamily="34" charset="0"/>
          </a:endParaRPr>
        </a:p>
      </dgm:t>
    </dgm:pt>
    <dgm:pt modelId="{FB7DFA15-AE65-4C07-88BE-9A227C1C7FD7}" type="sibTrans" cxnId="{6AE388E5-E162-41D2-8F1F-4E76E38241B8}">
      <dgm:prSet/>
      <dgm:spPr/>
      <dgm:t>
        <a:bodyPr/>
        <a:lstStyle/>
        <a:p>
          <a:endParaRPr lang="en-US">
            <a:solidFill>
              <a:schemeClr val="bg2"/>
            </a:solidFill>
            <a:latin typeface="Century Gothic" panose="020B0502020202020204" pitchFamily="34" charset="0"/>
          </a:endParaRPr>
        </a:p>
      </dgm:t>
    </dgm:pt>
    <dgm:pt modelId="{908A7B09-C83A-4CDF-A0ED-921C159933AD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  <a:latin typeface="Century Gothic" panose="020B0502020202020204" pitchFamily="34" charset="0"/>
            </a:rPr>
            <a:t>Begin training behavioral health consultants , other PCPs, PCTs in model - early 2017</a:t>
          </a:r>
        </a:p>
      </dgm:t>
    </dgm:pt>
    <dgm:pt modelId="{0DCD76A8-1764-4B88-95B0-9A25572271F4}" type="parTrans" cxnId="{C5C6AE25-15B9-4A84-B013-0A8B16A9CAC4}">
      <dgm:prSet/>
      <dgm:spPr/>
      <dgm:t>
        <a:bodyPr/>
        <a:lstStyle/>
        <a:p>
          <a:endParaRPr lang="en-US">
            <a:solidFill>
              <a:schemeClr val="bg2"/>
            </a:solidFill>
            <a:latin typeface="Century Gothic" panose="020B0502020202020204" pitchFamily="34" charset="0"/>
          </a:endParaRPr>
        </a:p>
      </dgm:t>
    </dgm:pt>
    <dgm:pt modelId="{99508951-C049-4371-9B1C-343BF123617E}" type="sibTrans" cxnId="{C5C6AE25-15B9-4A84-B013-0A8B16A9CAC4}">
      <dgm:prSet/>
      <dgm:spPr/>
      <dgm:t>
        <a:bodyPr/>
        <a:lstStyle/>
        <a:p>
          <a:endParaRPr lang="en-US">
            <a:solidFill>
              <a:schemeClr val="bg2"/>
            </a:solidFill>
            <a:latin typeface="Century Gothic" panose="020B0502020202020204" pitchFamily="34" charset="0"/>
          </a:endParaRPr>
        </a:p>
      </dgm:t>
    </dgm:pt>
    <dgm:pt modelId="{F86E2F52-B362-41D5-85AF-D116933D9164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  <a:latin typeface="Century Gothic" panose="020B0502020202020204" pitchFamily="34" charset="0"/>
            </a:rPr>
            <a:t>Implement DOCC model at all FFH sites with behavioral health capacity by end 2017</a:t>
          </a:r>
        </a:p>
      </dgm:t>
    </dgm:pt>
    <dgm:pt modelId="{00CBE9D5-B6E7-4D09-BBC3-1408934AE991}" type="parTrans" cxnId="{C66DA88C-FBFE-49F3-B499-81D22372E490}">
      <dgm:prSet/>
      <dgm:spPr/>
      <dgm:t>
        <a:bodyPr/>
        <a:lstStyle/>
        <a:p>
          <a:endParaRPr lang="en-US">
            <a:solidFill>
              <a:schemeClr val="bg2"/>
            </a:solidFill>
            <a:latin typeface="Century Gothic" panose="020B0502020202020204" pitchFamily="34" charset="0"/>
          </a:endParaRPr>
        </a:p>
      </dgm:t>
    </dgm:pt>
    <dgm:pt modelId="{3FA58C84-2C30-4CFA-8944-B90A61F4ED74}" type="sibTrans" cxnId="{C66DA88C-FBFE-49F3-B499-81D22372E490}">
      <dgm:prSet/>
      <dgm:spPr/>
      <dgm:t>
        <a:bodyPr/>
        <a:lstStyle/>
        <a:p>
          <a:endParaRPr lang="en-US">
            <a:solidFill>
              <a:schemeClr val="bg2"/>
            </a:solidFill>
            <a:latin typeface="Century Gothic" panose="020B0502020202020204" pitchFamily="34" charset="0"/>
          </a:endParaRPr>
        </a:p>
      </dgm:t>
    </dgm:pt>
    <dgm:pt modelId="{991BDF33-D60D-4442-A74B-8F3B0306DE41}" type="pres">
      <dgm:prSet presAssocID="{F211ECA6-1245-47A8-ADD5-4659EBFE8A4D}" presName="CompostProcess" presStyleCnt="0">
        <dgm:presLayoutVars>
          <dgm:dir/>
          <dgm:resizeHandles val="exact"/>
        </dgm:presLayoutVars>
      </dgm:prSet>
      <dgm:spPr/>
    </dgm:pt>
    <dgm:pt modelId="{803FBD29-1D07-4C2B-82FB-19003A5A8C8B}" type="pres">
      <dgm:prSet presAssocID="{F211ECA6-1245-47A8-ADD5-4659EBFE8A4D}" presName="arrow" presStyleLbl="bgShp" presStyleIdx="0" presStyleCnt="1"/>
      <dgm:spPr/>
    </dgm:pt>
    <dgm:pt modelId="{2999A187-8848-4039-80FC-727512FE0578}" type="pres">
      <dgm:prSet presAssocID="{F211ECA6-1245-47A8-ADD5-4659EBFE8A4D}" presName="linearProcess" presStyleCnt="0"/>
      <dgm:spPr/>
    </dgm:pt>
    <dgm:pt modelId="{10EC2ADC-E903-4E1B-8643-9EBC48C91FC9}" type="pres">
      <dgm:prSet presAssocID="{226B79DE-3B85-4725-98CB-F2411106D3E2}" presName="textNode" presStyleLbl="node1" presStyleIdx="0" presStyleCnt="3">
        <dgm:presLayoutVars>
          <dgm:bulletEnabled val="1"/>
        </dgm:presLayoutVars>
      </dgm:prSet>
      <dgm:spPr/>
    </dgm:pt>
    <dgm:pt modelId="{9C1ABF43-907A-4EED-8AC2-20A551B6A311}" type="pres">
      <dgm:prSet presAssocID="{FB7DFA15-AE65-4C07-88BE-9A227C1C7FD7}" presName="sibTrans" presStyleCnt="0"/>
      <dgm:spPr/>
    </dgm:pt>
    <dgm:pt modelId="{3AA44EB8-CDFD-4AC7-B15B-07EABFB0F6B5}" type="pres">
      <dgm:prSet presAssocID="{908A7B09-C83A-4CDF-A0ED-921C159933AD}" presName="textNode" presStyleLbl="node1" presStyleIdx="1" presStyleCnt="3">
        <dgm:presLayoutVars>
          <dgm:bulletEnabled val="1"/>
        </dgm:presLayoutVars>
      </dgm:prSet>
      <dgm:spPr/>
    </dgm:pt>
    <dgm:pt modelId="{F524B31C-8C07-4EB8-A45F-FA280E44E982}" type="pres">
      <dgm:prSet presAssocID="{99508951-C049-4371-9B1C-343BF123617E}" presName="sibTrans" presStyleCnt="0"/>
      <dgm:spPr/>
    </dgm:pt>
    <dgm:pt modelId="{7EE03F75-807D-41F6-A13C-4FB1B70482BE}" type="pres">
      <dgm:prSet presAssocID="{F86E2F52-B362-41D5-85AF-D116933D9164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AE388E5-E162-41D2-8F1F-4E76E38241B8}" srcId="{F211ECA6-1245-47A8-ADD5-4659EBFE8A4D}" destId="{226B79DE-3B85-4725-98CB-F2411106D3E2}" srcOrd="0" destOrd="0" parTransId="{DAF22A69-B3E1-4244-9C1A-3BD4B4B29129}" sibTransId="{FB7DFA15-AE65-4C07-88BE-9A227C1C7FD7}"/>
    <dgm:cxn modelId="{7B540B1E-F7F6-4B2D-BB06-6B22A6CA2D88}" type="presOf" srcId="{908A7B09-C83A-4CDF-A0ED-921C159933AD}" destId="{3AA44EB8-CDFD-4AC7-B15B-07EABFB0F6B5}" srcOrd="0" destOrd="0" presId="urn:microsoft.com/office/officeart/2005/8/layout/hProcess9"/>
    <dgm:cxn modelId="{C66DA88C-FBFE-49F3-B499-81D22372E490}" srcId="{F211ECA6-1245-47A8-ADD5-4659EBFE8A4D}" destId="{F86E2F52-B362-41D5-85AF-D116933D9164}" srcOrd="2" destOrd="0" parTransId="{00CBE9D5-B6E7-4D09-BBC3-1408934AE991}" sibTransId="{3FA58C84-2C30-4CFA-8944-B90A61F4ED74}"/>
    <dgm:cxn modelId="{6DFDB715-EB3E-4C1D-92C2-6397B04E88FB}" type="presOf" srcId="{F211ECA6-1245-47A8-ADD5-4659EBFE8A4D}" destId="{991BDF33-D60D-4442-A74B-8F3B0306DE41}" srcOrd="0" destOrd="0" presId="urn:microsoft.com/office/officeart/2005/8/layout/hProcess9"/>
    <dgm:cxn modelId="{CB754B14-0494-45AC-807F-57FC9F0C3ED5}" type="presOf" srcId="{F86E2F52-B362-41D5-85AF-D116933D9164}" destId="{7EE03F75-807D-41F6-A13C-4FB1B70482BE}" srcOrd="0" destOrd="0" presId="urn:microsoft.com/office/officeart/2005/8/layout/hProcess9"/>
    <dgm:cxn modelId="{238805EF-A65A-4A40-9AE1-1C05575690C8}" type="presOf" srcId="{226B79DE-3B85-4725-98CB-F2411106D3E2}" destId="{10EC2ADC-E903-4E1B-8643-9EBC48C91FC9}" srcOrd="0" destOrd="0" presId="urn:microsoft.com/office/officeart/2005/8/layout/hProcess9"/>
    <dgm:cxn modelId="{C5C6AE25-15B9-4A84-B013-0A8B16A9CAC4}" srcId="{F211ECA6-1245-47A8-ADD5-4659EBFE8A4D}" destId="{908A7B09-C83A-4CDF-A0ED-921C159933AD}" srcOrd="1" destOrd="0" parTransId="{0DCD76A8-1764-4B88-95B0-9A25572271F4}" sibTransId="{99508951-C049-4371-9B1C-343BF123617E}"/>
    <dgm:cxn modelId="{470E24FA-281B-4C6C-B3B8-9ACC6857B52D}" type="presParOf" srcId="{991BDF33-D60D-4442-A74B-8F3B0306DE41}" destId="{803FBD29-1D07-4C2B-82FB-19003A5A8C8B}" srcOrd="0" destOrd="0" presId="urn:microsoft.com/office/officeart/2005/8/layout/hProcess9"/>
    <dgm:cxn modelId="{7AC9A3B3-2BC1-4E57-84A9-75196F9C5A02}" type="presParOf" srcId="{991BDF33-D60D-4442-A74B-8F3B0306DE41}" destId="{2999A187-8848-4039-80FC-727512FE0578}" srcOrd="1" destOrd="0" presId="urn:microsoft.com/office/officeart/2005/8/layout/hProcess9"/>
    <dgm:cxn modelId="{D8DCCD16-F369-4ED3-9E43-EF1D4761DFB8}" type="presParOf" srcId="{2999A187-8848-4039-80FC-727512FE0578}" destId="{10EC2ADC-E903-4E1B-8643-9EBC48C91FC9}" srcOrd="0" destOrd="0" presId="urn:microsoft.com/office/officeart/2005/8/layout/hProcess9"/>
    <dgm:cxn modelId="{D34A8783-A985-434B-8616-B479E2002F80}" type="presParOf" srcId="{2999A187-8848-4039-80FC-727512FE0578}" destId="{9C1ABF43-907A-4EED-8AC2-20A551B6A311}" srcOrd="1" destOrd="0" presId="urn:microsoft.com/office/officeart/2005/8/layout/hProcess9"/>
    <dgm:cxn modelId="{923BBFA7-CDC0-4982-B94C-381947E764BA}" type="presParOf" srcId="{2999A187-8848-4039-80FC-727512FE0578}" destId="{3AA44EB8-CDFD-4AC7-B15B-07EABFB0F6B5}" srcOrd="2" destOrd="0" presId="urn:microsoft.com/office/officeart/2005/8/layout/hProcess9"/>
    <dgm:cxn modelId="{0974A04F-4297-4383-AEB0-D1C757F1A352}" type="presParOf" srcId="{2999A187-8848-4039-80FC-727512FE0578}" destId="{F524B31C-8C07-4EB8-A45F-FA280E44E982}" srcOrd="3" destOrd="0" presId="urn:microsoft.com/office/officeart/2005/8/layout/hProcess9"/>
    <dgm:cxn modelId="{6984E4B4-1A2E-4F08-AA49-B909FBAEED59}" type="presParOf" srcId="{2999A187-8848-4039-80FC-727512FE0578}" destId="{7EE03F75-807D-41F6-A13C-4FB1B70482B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1C6C4-A247-4F9F-9A7B-9DEFB2C12198}">
      <dsp:nvSpPr>
        <dsp:cNvPr id="0" name=""/>
        <dsp:cNvSpPr/>
      </dsp:nvSpPr>
      <dsp:spPr>
        <a:xfrm>
          <a:off x="0" y="480732"/>
          <a:ext cx="2571749" cy="154305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Century Gothic" panose="020B0502020202020204" pitchFamily="34" charset="0"/>
            </a:rPr>
            <a:t>Structured approach for change </a:t>
          </a:r>
        </a:p>
      </dsp:txBody>
      <dsp:txXfrm>
        <a:off x="0" y="480732"/>
        <a:ext cx="2571749" cy="1543050"/>
      </dsp:txXfrm>
    </dsp:sp>
    <dsp:sp modelId="{27192AD2-B856-4815-8231-D3EDE21D0616}">
      <dsp:nvSpPr>
        <dsp:cNvPr id="0" name=""/>
        <dsp:cNvSpPr/>
      </dsp:nvSpPr>
      <dsp:spPr>
        <a:xfrm>
          <a:off x="2828925" y="480732"/>
          <a:ext cx="2571749" cy="154305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Century Gothic" panose="020B0502020202020204" pitchFamily="34" charset="0"/>
            </a:rPr>
            <a:t>Adopt best practices in multiple settings</a:t>
          </a:r>
        </a:p>
      </dsp:txBody>
      <dsp:txXfrm>
        <a:off x="2828925" y="480732"/>
        <a:ext cx="2571749" cy="1543050"/>
      </dsp:txXfrm>
    </dsp:sp>
    <dsp:sp modelId="{23861BEB-CDF3-48FE-B173-8AA4F0C4F05E}">
      <dsp:nvSpPr>
        <dsp:cNvPr id="0" name=""/>
        <dsp:cNvSpPr/>
      </dsp:nvSpPr>
      <dsp:spPr>
        <a:xfrm>
          <a:off x="5657849" y="480732"/>
          <a:ext cx="2571749" cy="154305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Century Gothic" panose="020B0502020202020204" pitchFamily="34" charset="0"/>
            </a:rPr>
            <a:t>Uses adult learning principles &amp; techniques</a:t>
          </a:r>
        </a:p>
      </dsp:txBody>
      <dsp:txXfrm>
        <a:off x="5657849" y="480732"/>
        <a:ext cx="2571749" cy="1543050"/>
      </dsp:txXfrm>
    </dsp:sp>
    <dsp:sp modelId="{B80D20C6-6BBF-4BF4-96DF-1F44EDF366D9}">
      <dsp:nvSpPr>
        <dsp:cNvPr id="0" name=""/>
        <dsp:cNvSpPr/>
      </dsp:nvSpPr>
      <dsp:spPr>
        <a:xfrm>
          <a:off x="1414462" y="2280957"/>
          <a:ext cx="2571749" cy="154305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Century Gothic" panose="020B0502020202020204" pitchFamily="34" charset="0"/>
            </a:rPr>
            <a:t>Time-limited learning process</a:t>
          </a:r>
        </a:p>
      </dsp:txBody>
      <dsp:txXfrm>
        <a:off x="1414462" y="2280957"/>
        <a:ext cx="2571749" cy="1543050"/>
      </dsp:txXfrm>
    </dsp:sp>
    <dsp:sp modelId="{5ACEE4CE-E13A-4460-A8C2-2D69ADC40BD0}">
      <dsp:nvSpPr>
        <dsp:cNvPr id="0" name=""/>
        <dsp:cNvSpPr/>
      </dsp:nvSpPr>
      <dsp:spPr>
        <a:xfrm>
          <a:off x="4243387" y="2280957"/>
          <a:ext cx="2571749" cy="154305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latin typeface="Century Gothic" panose="020B0502020202020204" pitchFamily="34" charset="0"/>
            </a:rPr>
            <a:t>Shared learning &amp; collaboration</a:t>
          </a:r>
        </a:p>
      </dsp:txBody>
      <dsp:txXfrm>
        <a:off x="4243387" y="2280957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686D0-2739-46AA-9813-CFA55E7FB890}">
      <dsp:nvSpPr>
        <dsp:cNvPr id="0" name=""/>
        <dsp:cNvSpPr/>
      </dsp:nvSpPr>
      <dsp:spPr>
        <a:xfrm>
          <a:off x="4671320" y="100109"/>
          <a:ext cx="1591270" cy="159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>
              <a:latin typeface="Century Gothic" panose="020B0502020202020204" pitchFamily="34" charset="0"/>
            </a:rPr>
            <a:t>Plan</a:t>
          </a:r>
        </a:p>
      </dsp:txBody>
      <dsp:txXfrm>
        <a:off x="4671320" y="100109"/>
        <a:ext cx="1591270" cy="1591270"/>
      </dsp:txXfrm>
    </dsp:sp>
    <dsp:sp modelId="{F16E9733-D2CB-428A-8EFF-115040AE8213}">
      <dsp:nvSpPr>
        <dsp:cNvPr id="0" name=""/>
        <dsp:cNvSpPr/>
      </dsp:nvSpPr>
      <dsp:spPr>
        <a:xfrm>
          <a:off x="1859032" y="496"/>
          <a:ext cx="4496785" cy="4496785"/>
        </a:xfrm>
        <a:prstGeom prst="circularArrow">
          <a:avLst>
            <a:gd name="adj1" fmla="val 6900"/>
            <a:gd name="adj2" fmla="val 465223"/>
            <a:gd name="adj3" fmla="val 549959"/>
            <a:gd name="adj4" fmla="val 20584818"/>
            <a:gd name="adj5" fmla="val 805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BC89B-542A-4AC2-B881-5A758A85EA94}">
      <dsp:nvSpPr>
        <dsp:cNvPr id="0" name=""/>
        <dsp:cNvSpPr/>
      </dsp:nvSpPr>
      <dsp:spPr>
        <a:xfrm>
          <a:off x="4671320" y="2804420"/>
          <a:ext cx="1591270" cy="159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>
              <a:latin typeface="Century Gothic" panose="020B0502020202020204" pitchFamily="34" charset="0"/>
            </a:rPr>
            <a:t>Do</a:t>
          </a:r>
        </a:p>
      </dsp:txBody>
      <dsp:txXfrm>
        <a:off x="4671320" y="2804420"/>
        <a:ext cx="1591270" cy="1591270"/>
      </dsp:txXfrm>
    </dsp:sp>
    <dsp:sp modelId="{8CE9B839-69AF-4D7B-ABCF-43179EFF733C}">
      <dsp:nvSpPr>
        <dsp:cNvPr id="0" name=""/>
        <dsp:cNvSpPr/>
      </dsp:nvSpPr>
      <dsp:spPr>
        <a:xfrm>
          <a:off x="1866407" y="-492"/>
          <a:ext cx="4496785" cy="4496785"/>
        </a:xfrm>
        <a:prstGeom prst="circularArrow">
          <a:avLst>
            <a:gd name="adj1" fmla="val 6900"/>
            <a:gd name="adj2" fmla="val 465223"/>
            <a:gd name="adj3" fmla="val 5949959"/>
            <a:gd name="adj4" fmla="val 4384818"/>
            <a:gd name="adj5" fmla="val 805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486FD-22B6-4410-B009-DA42092CF935}">
      <dsp:nvSpPr>
        <dsp:cNvPr id="0" name=""/>
        <dsp:cNvSpPr/>
      </dsp:nvSpPr>
      <dsp:spPr>
        <a:xfrm>
          <a:off x="1967009" y="2804420"/>
          <a:ext cx="1591270" cy="159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>
              <a:latin typeface="Century Gothic" panose="020B0502020202020204" pitchFamily="34" charset="0"/>
            </a:rPr>
            <a:t>Study</a:t>
          </a:r>
        </a:p>
      </dsp:txBody>
      <dsp:txXfrm>
        <a:off x="1967009" y="2804420"/>
        <a:ext cx="1591270" cy="1591270"/>
      </dsp:txXfrm>
    </dsp:sp>
    <dsp:sp modelId="{CBE5633E-47FC-412A-B2E0-478CF1B35E94}">
      <dsp:nvSpPr>
        <dsp:cNvPr id="0" name=""/>
        <dsp:cNvSpPr/>
      </dsp:nvSpPr>
      <dsp:spPr>
        <a:xfrm>
          <a:off x="1866407" y="-492"/>
          <a:ext cx="4496785" cy="4496785"/>
        </a:xfrm>
        <a:prstGeom prst="circularArrow">
          <a:avLst>
            <a:gd name="adj1" fmla="val 6900"/>
            <a:gd name="adj2" fmla="val 465223"/>
            <a:gd name="adj3" fmla="val 11349959"/>
            <a:gd name="adj4" fmla="val 9784818"/>
            <a:gd name="adj5" fmla="val 805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C330B-8D52-4C60-AEF6-065683855AEE}">
      <dsp:nvSpPr>
        <dsp:cNvPr id="0" name=""/>
        <dsp:cNvSpPr/>
      </dsp:nvSpPr>
      <dsp:spPr>
        <a:xfrm>
          <a:off x="1967009" y="100109"/>
          <a:ext cx="1591270" cy="159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>
              <a:latin typeface="Century Gothic" panose="020B0502020202020204" pitchFamily="34" charset="0"/>
            </a:rPr>
            <a:t>Act</a:t>
          </a:r>
        </a:p>
      </dsp:txBody>
      <dsp:txXfrm>
        <a:off x="1967009" y="100109"/>
        <a:ext cx="1591270" cy="1591270"/>
      </dsp:txXfrm>
    </dsp:sp>
    <dsp:sp modelId="{2D82881E-B89E-4184-AE25-C1D8C30B1857}">
      <dsp:nvSpPr>
        <dsp:cNvPr id="0" name=""/>
        <dsp:cNvSpPr/>
      </dsp:nvSpPr>
      <dsp:spPr>
        <a:xfrm>
          <a:off x="1866407" y="-492"/>
          <a:ext cx="4496785" cy="4496785"/>
        </a:xfrm>
        <a:prstGeom prst="circularArrow">
          <a:avLst>
            <a:gd name="adj1" fmla="val 6900"/>
            <a:gd name="adj2" fmla="val 465223"/>
            <a:gd name="adj3" fmla="val 16749959"/>
            <a:gd name="adj4" fmla="val 15184818"/>
            <a:gd name="adj5" fmla="val 805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10D7D-4195-4521-87E1-4CF603F8E581}">
      <dsp:nvSpPr>
        <dsp:cNvPr id="0" name=""/>
        <dsp:cNvSpPr/>
      </dsp:nvSpPr>
      <dsp:spPr>
        <a:xfrm>
          <a:off x="2668964" y="1024"/>
          <a:ext cx="5556609" cy="19899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200" kern="1200" dirty="0">
              <a:latin typeface="Century Gothic" panose="020B0502020202020204" pitchFamily="34" charset="0"/>
            </a:rPr>
            <a:t>Parent expresses concerns to provider during visit and provider or BHC gives parent the Vanderbilt to complete and instructions on follow up. 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entury Gothic" panose="020B0502020202020204" pitchFamily="34" charset="0"/>
            </a:rPr>
            <a:t>Type of services available to child is also discussed as well as obtaining appropriate releases to exchange information with schools/day cares. </a:t>
          </a:r>
        </a:p>
      </dsp:txBody>
      <dsp:txXfrm>
        <a:off x="2668964" y="249772"/>
        <a:ext cx="4810366" cy="1492485"/>
      </dsp:txXfrm>
    </dsp:sp>
    <dsp:sp modelId="{DACAB865-C87A-44BA-B4E9-137F6E70F0C5}">
      <dsp:nvSpPr>
        <dsp:cNvPr id="0" name=""/>
        <dsp:cNvSpPr/>
      </dsp:nvSpPr>
      <dsp:spPr>
        <a:xfrm>
          <a:off x="0" y="259132"/>
          <a:ext cx="2664937" cy="1454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entury Gothic" panose="020B0502020202020204" pitchFamily="34" charset="0"/>
            </a:rPr>
            <a:t>Brief Intervention </a:t>
          </a:r>
        </a:p>
      </dsp:txBody>
      <dsp:txXfrm>
        <a:off x="70979" y="330111"/>
        <a:ext cx="2522979" cy="1312044"/>
      </dsp:txXfrm>
    </dsp:sp>
    <dsp:sp modelId="{655CA7EE-6FEB-4E07-A99F-E511AB736A1C}">
      <dsp:nvSpPr>
        <dsp:cNvPr id="0" name=""/>
        <dsp:cNvSpPr/>
      </dsp:nvSpPr>
      <dsp:spPr>
        <a:xfrm>
          <a:off x="2612705" y="2180672"/>
          <a:ext cx="5614778" cy="23141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200" kern="1200" dirty="0">
              <a:latin typeface="Century Gothic" panose="020B0502020202020204" pitchFamily="34" charset="0"/>
            </a:rPr>
            <a:t>Once the child has been diagnosed with ADHD (any type) and there are little or no mood disruptions indicated, BHC schedules appointment to start SKIP. 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200" kern="1200" dirty="0">
              <a:latin typeface="Century Gothic" panose="020B0502020202020204" pitchFamily="34" charset="0"/>
            </a:rPr>
            <a:t>Weekly or bi-weekly appointments scheduled around school/sport/guardian schedules to meet with both patient and parent for 20-30 minutes each.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entury Gothic" panose="020B0502020202020204" pitchFamily="34" charset="0"/>
            </a:rPr>
            <a:t>Progress monitored with guardian feedback and follow up Vanderbilt screenings.</a:t>
          </a:r>
        </a:p>
      </dsp:txBody>
      <dsp:txXfrm>
        <a:off x="2612705" y="2469935"/>
        <a:ext cx="4746990" cy="1735576"/>
      </dsp:txXfrm>
    </dsp:sp>
    <dsp:sp modelId="{2C2B105C-FA28-4CEA-9A3D-ECA42F8BAE35}">
      <dsp:nvSpPr>
        <dsp:cNvPr id="0" name=""/>
        <dsp:cNvSpPr/>
      </dsp:nvSpPr>
      <dsp:spPr>
        <a:xfrm>
          <a:off x="2116" y="2619342"/>
          <a:ext cx="2610588" cy="1436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entury Gothic" panose="020B0502020202020204" pitchFamily="34" charset="0"/>
            </a:rPr>
            <a:t>SKIP</a:t>
          </a:r>
        </a:p>
      </dsp:txBody>
      <dsp:txXfrm>
        <a:off x="72253" y="2689479"/>
        <a:ext cx="2470314" cy="12964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051C8-668A-40BF-BE10-DEAB23329FD5}">
      <dsp:nvSpPr>
        <dsp:cNvPr id="0" name=""/>
        <dsp:cNvSpPr/>
      </dsp:nvSpPr>
      <dsp:spPr>
        <a:xfrm>
          <a:off x="3551641" y="1684741"/>
          <a:ext cx="1126317" cy="11263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entury Gothic" panose="020B0502020202020204" pitchFamily="34" charset="0"/>
            </a:rPr>
            <a:t>Child &amp; Family</a:t>
          </a:r>
        </a:p>
      </dsp:txBody>
      <dsp:txXfrm>
        <a:off x="3716586" y="1849686"/>
        <a:ext cx="796427" cy="796427"/>
      </dsp:txXfrm>
    </dsp:sp>
    <dsp:sp modelId="{A297850F-7370-4EB3-85DF-4792CBD84279}">
      <dsp:nvSpPr>
        <dsp:cNvPr id="0" name=""/>
        <dsp:cNvSpPr/>
      </dsp:nvSpPr>
      <dsp:spPr>
        <a:xfrm rot="16200000">
          <a:off x="3941374" y="1175866"/>
          <a:ext cx="346850" cy="38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latin typeface="Century Gothic" panose="020B0502020202020204" pitchFamily="34" charset="0"/>
          </a:endParaRPr>
        </a:p>
      </dsp:txBody>
      <dsp:txXfrm>
        <a:off x="3993402" y="1304484"/>
        <a:ext cx="242795" cy="229768"/>
      </dsp:txXfrm>
    </dsp:sp>
    <dsp:sp modelId="{EF8D7363-166E-4639-A145-972AE58D5B88}">
      <dsp:nvSpPr>
        <dsp:cNvPr id="0" name=""/>
        <dsp:cNvSpPr/>
      </dsp:nvSpPr>
      <dsp:spPr>
        <a:xfrm>
          <a:off x="3607956" y="16620"/>
          <a:ext cx="1013686" cy="1013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Century Gothic" panose="020B0502020202020204" pitchFamily="34" charset="0"/>
            </a:rPr>
            <a:t>Primary Care Provider</a:t>
          </a:r>
        </a:p>
      </dsp:txBody>
      <dsp:txXfrm>
        <a:off x="3756407" y="165071"/>
        <a:ext cx="716784" cy="716784"/>
      </dsp:txXfrm>
    </dsp:sp>
    <dsp:sp modelId="{E220A5DE-6CC6-48E5-9DE6-FB19CE567448}">
      <dsp:nvSpPr>
        <dsp:cNvPr id="0" name=""/>
        <dsp:cNvSpPr/>
      </dsp:nvSpPr>
      <dsp:spPr>
        <a:xfrm rot="18900000">
          <a:off x="4564057" y="1433630"/>
          <a:ext cx="347074" cy="38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latin typeface="Century Gothic" panose="020B0502020202020204" pitchFamily="34" charset="0"/>
          </a:endParaRPr>
        </a:p>
      </dsp:txBody>
      <dsp:txXfrm>
        <a:off x="4579305" y="1547033"/>
        <a:ext cx="242952" cy="229768"/>
      </dsp:txXfrm>
    </dsp:sp>
    <dsp:sp modelId="{403CC8F7-D3BB-42C1-8341-F3324254CD77}">
      <dsp:nvSpPr>
        <dsp:cNvPr id="0" name=""/>
        <dsp:cNvSpPr/>
      </dsp:nvSpPr>
      <dsp:spPr>
        <a:xfrm>
          <a:off x="4827317" y="522542"/>
          <a:ext cx="1013686" cy="1011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Century Gothic" panose="020B0502020202020204" pitchFamily="34" charset="0"/>
            </a:rPr>
            <a:t>Case Manager</a:t>
          </a:r>
        </a:p>
      </dsp:txBody>
      <dsp:txXfrm>
        <a:off x="4975768" y="670745"/>
        <a:ext cx="716784" cy="715587"/>
      </dsp:txXfrm>
    </dsp:sp>
    <dsp:sp modelId="{2764255A-1C9F-4A8D-9525-F226DFDBAE3C}">
      <dsp:nvSpPr>
        <dsp:cNvPr id="0" name=""/>
        <dsp:cNvSpPr/>
      </dsp:nvSpPr>
      <dsp:spPr>
        <a:xfrm>
          <a:off x="4821934" y="2056425"/>
          <a:ext cx="346850" cy="38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latin typeface="Century Gothic" panose="020B0502020202020204" pitchFamily="34" charset="0"/>
          </a:endParaRPr>
        </a:p>
      </dsp:txBody>
      <dsp:txXfrm>
        <a:off x="4821934" y="2133015"/>
        <a:ext cx="242795" cy="229768"/>
      </dsp:txXfrm>
    </dsp:sp>
    <dsp:sp modelId="{394836C5-F056-429F-B747-4C57FE966A21}">
      <dsp:nvSpPr>
        <dsp:cNvPr id="0" name=""/>
        <dsp:cNvSpPr/>
      </dsp:nvSpPr>
      <dsp:spPr>
        <a:xfrm>
          <a:off x="5332393" y="1741056"/>
          <a:ext cx="1013686" cy="1013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Century Gothic" panose="020B0502020202020204" pitchFamily="34" charset="0"/>
            </a:rPr>
            <a:t>Behavioral Health Consultant</a:t>
          </a:r>
        </a:p>
      </dsp:txBody>
      <dsp:txXfrm>
        <a:off x="5480844" y="1889507"/>
        <a:ext cx="716784" cy="716784"/>
      </dsp:txXfrm>
    </dsp:sp>
    <dsp:sp modelId="{A377809C-643A-4C73-A27E-097FE461A98A}">
      <dsp:nvSpPr>
        <dsp:cNvPr id="0" name=""/>
        <dsp:cNvSpPr/>
      </dsp:nvSpPr>
      <dsp:spPr>
        <a:xfrm rot="2700000">
          <a:off x="4564024" y="2679075"/>
          <a:ext cx="346850" cy="38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latin typeface="Century Gothic" panose="020B0502020202020204" pitchFamily="34" charset="0"/>
          </a:endParaRPr>
        </a:p>
      </dsp:txBody>
      <dsp:txXfrm>
        <a:off x="4579263" y="2718876"/>
        <a:ext cx="242795" cy="229768"/>
      </dsp:txXfrm>
    </dsp:sp>
    <dsp:sp modelId="{2D34B274-2BD1-43D6-A4D8-0AAE3456C647}">
      <dsp:nvSpPr>
        <dsp:cNvPr id="0" name=""/>
        <dsp:cNvSpPr/>
      </dsp:nvSpPr>
      <dsp:spPr>
        <a:xfrm>
          <a:off x="4827317" y="2960417"/>
          <a:ext cx="1013686" cy="1013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Century Gothic" panose="020B0502020202020204" pitchFamily="34" charset="0"/>
            </a:rPr>
            <a:t>Teacher &amp; School Personnel</a:t>
          </a:r>
        </a:p>
      </dsp:txBody>
      <dsp:txXfrm>
        <a:off x="4975768" y="3108868"/>
        <a:ext cx="716784" cy="716784"/>
      </dsp:txXfrm>
    </dsp:sp>
    <dsp:sp modelId="{83E47833-D34C-4FF8-8171-3414DC73E2F9}">
      <dsp:nvSpPr>
        <dsp:cNvPr id="0" name=""/>
        <dsp:cNvSpPr/>
      </dsp:nvSpPr>
      <dsp:spPr>
        <a:xfrm rot="5400000">
          <a:off x="3941374" y="2936985"/>
          <a:ext cx="346850" cy="38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993402" y="2961548"/>
        <a:ext cx="242795" cy="229768"/>
      </dsp:txXfrm>
    </dsp:sp>
    <dsp:sp modelId="{62374B7A-C908-4467-922F-955E0F0F2698}">
      <dsp:nvSpPr>
        <dsp:cNvPr id="0" name=""/>
        <dsp:cNvSpPr/>
      </dsp:nvSpPr>
      <dsp:spPr>
        <a:xfrm>
          <a:off x="3607956" y="3465493"/>
          <a:ext cx="1013686" cy="1013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Century Gothic" panose="020B0502020202020204" pitchFamily="34" charset="0"/>
            </a:rPr>
            <a:t>Consulting Child &amp; Adolescent Psychiatrist</a:t>
          </a:r>
        </a:p>
      </dsp:txBody>
      <dsp:txXfrm>
        <a:off x="3756407" y="3613944"/>
        <a:ext cx="716784" cy="716784"/>
      </dsp:txXfrm>
    </dsp:sp>
    <dsp:sp modelId="{E2026D4B-DF99-4FF0-8AA2-32005A0FD32D}">
      <dsp:nvSpPr>
        <dsp:cNvPr id="0" name=""/>
        <dsp:cNvSpPr/>
      </dsp:nvSpPr>
      <dsp:spPr>
        <a:xfrm rot="8100000">
          <a:off x="3318725" y="2679075"/>
          <a:ext cx="346850" cy="38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3407541" y="2718876"/>
        <a:ext cx="242795" cy="229768"/>
      </dsp:txXfrm>
    </dsp:sp>
    <dsp:sp modelId="{87C673DB-1A90-40DE-BCCC-BA1A95F3163E}">
      <dsp:nvSpPr>
        <dsp:cNvPr id="0" name=""/>
        <dsp:cNvSpPr/>
      </dsp:nvSpPr>
      <dsp:spPr>
        <a:xfrm>
          <a:off x="2388596" y="2960417"/>
          <a:ext cx="1013686" cy="1013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Century Gothic" panose="020B0502020202020204" pitchFamily="34" charset="0"/>
            </a:rPr>
            <a:t>Additional Service Providers</a:t>
          </a:r>
        </a:p>
      </dsp:txBody>
      <dsp:txXfrm>
        <a:off x="2537047" y="3108868"/>
        <a:ext cx="716784" cy="716784"/>
      </dsp:txXfrm>
    </dsp:sp>
    <dsp:sp modelId="{488EF1D6-3832-4166-9526-AB6C860E0937}">
      <dsp:nvSpPr>
        <dsp:cNvPr id="0" name=""/>
        <dsp:cNvSpPr/>
      </dsp:nvSpPr>
      <dsp:spPr>
        <a:xfrm rot="10800000">
          <a:off x="3060815" y="2056425"/>
          <a:ext cx="346850" cy="38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3164870" y="2133015"/>
        <a:ext cx="242795" cy="229768"/>
      </dsp:txXfrm>
    </dsp:sp>
    <dsp:sp modelId="{4BD597A7-C9B3-498C-BD2F-CF5B45FF92BB}">
      <dsp:nvSpPr>
        <dsp:cNvPr id="0" name=""/>
        <dsp:cNvSpPr/>
      </dsp:nvSpPr>
      <dsp:spPr>
        <a:xfrm>
          <a:off x="1883520" y="1741056"/>
          <a:ext cx="1013686" cy="1013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latin typeface="Century Gothic" panose="020B0502020202020204" pitchFamily="34" charset="0"/>
            </a:rPr>
            <a:t>Patient Care Team Members</a:t>
          </a:r>
          <a:endParaRPr lang="en-US" sz="900" kern="1200" dirty="0">
            <a:latin typeface="Century Gothic" panose="020B0502020202020204" pitchFamily="34" charset="0"/>
          </a:endParaRPr>
        </a:p>
      </dsp:txBody>
      <dsp:txXfrm>
        <a:off x="2031971" y="1889507"/>
        <a:ext cx="716784" cy="716784"/>
      </dsp:txXfrm>
    </dsp:sp>
    <dsp:sp modelId="{E0FD41F4-6EC1-4555-AFE7-B60E17AC8483}">
      <dsp:nvSpPr>
        <dsp:cNvPr id="0" name=""/>
        <dsp:cNvSpPr/>
      </dsp:nvSpPr>
      <dsp:spPr>
        <a:xfrm rot="13500000">
          <a:off x="3318725" y="1433776"/>
          <a:ext cx="346850" cy="38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3407541" y="1547155"/>
        <a:ext cx="242795" cy="229768"/>
      </dsp:txXfrm>
    </dsp:sp>
    <dsp:sp modelId="{7F03FCE0-75EF-4C77-98B7-B22C8C006407}">
      <dsp:nvSpPr>
        <dsp:cNvPr id="0" name=""/>
        <dsp:cNvSpPr/>
      </dsp:nvSpPr>
      <dsp:spPr>
        <a:xfrm>
          <a:off x="2388596" y="521696"/>
          <a:ext cx="1013686" cy="1013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Century Gothic" panose="020B0502020202020204" pitchFamily="34" charset="0"/>
            </a:rPr>
            <a:t>Patient Care Coordinator</a:t>
          </a:r>
        </a:p>
      </dsp:txBody>
      <dsp:txXfrm>
        <a:off x="2537047" y="670147"/>
        <a:ext cx="716784" cy="716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FBD29-1D07-4C2B-82FB-19003A5A8C8B}">
      <dsp:nvSpPr>
        <dsp:cNvPr id="0" name=""/>
        <dsp:cNvSpPr/>
      </dsp:nvSpPr>
      <dsp:spPr>
        <a:xfrm>
          <a:off x="617219" y="0"/>
          <a:ext cx="6995160" cy="4495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C2ADC-E903-4E1B-8643-9EBC48C91FC9}">
      <dsp:nvSpPr>
        <dsp:cNvPr id="0" name=""/>
        <dsp:cNvSpPr/>
      </dsp:nvSpPr>
      <dsp:spPr>
        <a:xfrm>
          <a:off x="8840" y="1348740"/>
          <a:ext cx="2648902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2"/>
              </a:solidFill>
              <a:latin typeface="Century Gothic" panose="020B0502020202020204" pitchFamily="34" charset="0"/>
            </a:rPr>
            <a:t>Pilot with limited sample of up to 20 patients in </a:t>
          </a:r>
          <a:r>
            <a:rPr lang="en-US" sz="1800" kern="1200" dirty="0" err="1">
              <a:solidFill>
                <a:schemeClr val="bg2"/>
              </a:solidFill>
              <a:latin typeface="Century Gothic" panose="020B0502020202020204" pitchFamily="34" charset="0"/>
            </a:rPr>
            <a:t>Peds</a:t>
          </a:r>
          <a:r>
            <a:rPr lang="en-US" sz="1800" kern="1200" dirty="0">
              <a:solidFill>
                <a:schemeClr val="bg2"/>
              </a:solidFill>
              <a:latin typeface="Century Gothic" panose="020B0502020202020204" pitchFamily="34" charset="0"/>
            </a:rPr>
            <a:t> Center through year end 2016 </a:t>
          </a:r>
        </a:p>
      </dsp:txBody>
      <dsp:txXfrm>
        <a:off x="96627" y="1436527"/>
        <a:ext cx="2473328" cy="1622746"/>
      </dsp:txXfrm>
    </dsp:sp>
    <dsp:sp modelId="{3AA44EB8-CDFD-4AC7-B15B-07EABFB0F6B5}">
      <dsp:nvSpPr>
        <dsp:cNvPr id="0" name=""/>
        <dsp:cNvSpPr/>
      </dsp:nvSpPr>
      <dsp:spPr>
        <a:xfrm>
          <a:off x="2790348" y="1348740"/>
          <a:ext cx="2648902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2"/>
              </a:solidFill>
              <a:latin typeface="Century Gothic" panose="020B0502020202020204" pitchFamily="34" charset="0"/>
            </a:rPr>
            <a:t>Begin training behavioral health consultants , other PCPs, PCTs in model - early 2017</a:t>
          </a:r>
        </a:p>
      </dsp:txBody>
      <dsp:txXfrm>
        <a:off x="2878135" y="1436527"/>
        <a:ext cx="2473328" cy="1622746"/>
      </dsp:txXfrm>
    </dsp:sp>
    <dsp:sp modelId="{7EE03F75-807D-41F6-A13C-4FB1B70482BE}">
      <dsp:nvSpPr>
        <dsp:cNvPr id="0" name=""/>
        <dsp:cNvSpPr/>
      </dsp:nvSpPr>
      <dsp:spPr>
        <a:xfrm>
          <a:off x="5571857" y="1348740"/>
          <a:ext cx="2648902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2"/>
              </a:solidFill>
              <a:latin typeface="Century Gothic" panose="020B0502020202020204" pitchFamily="34" charset="0"/>
            </a:rPr>
            <a:t>Implement DOCC model at all FFH sites with behavioral health capacity by end 2017</a:t>
          </a:r>
        </a:p>
      </dsp:txBody>
      <dsp:txXfrm>
        <a:off x="5659644" y="1436527"/>
        <a:ext cx="2473328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full_logo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8442325"/>
            <a:ext cx="2005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"/>
          </p:nvPr>
        </p:nvSpPr>
        <p:spPr>
          <a:xfrm>
            <a:off x="76200" y="8550275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808080"/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2013 Community Care Behavioral Health Organization</a:t>
            </a:r>
          </a:p>
        </p:txBody>
      </p:sp>
    </p:spTree>
    <p:extLst>
      <p:ext uri="{BB962C8B-B14F-4D97-AF65-F5344CB8AC3E}">
        <p14:creationId xmlns:p14="http://schemas.microsoft.com/office/powerpoint/2010/main" val="3889875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2AFF1-92FF-4193-9F19-8C6EC05B70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E643F-2B20-464B-BA61-E84120CA9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4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200"/>
            <a:ext cx="7772400" cy="1146175"/>
          </a:xfrm>
        </p:spPr>
        <p:txBody>
          <a:bodyPr>
            <a:noAutofit/>
          </a:bodyPr>
          <a:lstStyle>
            <a:lvl1pPr algn="ctr"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81000" y="1295400"/>
            <a:ext cx="850392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81000" y="4114800"/>
            <a:ext cx="850392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11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02235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1"/>
            <a:ext cx="3008313" cy="441959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9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648200"/>
            <a:ext cx="5486400" cy="45720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83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81600"/>
            <a:ext cx="5486400" cy="4572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9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Picture No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441960" y="612775"/>
            <a:ext cx="8244840" cy="5102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8" name="Picture 7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10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100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ait Picture No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066800" y="612775"/>
            <a:ext cx="7010400" cy="5102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8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05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100387"/>
            <a:ext cx="7315200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38400"/>
            <a:ext cx="7315200" cy="509587"/>
          </a:xfrm>
        </p:spPr>
        <p:txBody>
          <a:bodyPr anchor="b">
            <a:no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3048000"/>
            <a:ext cx="81534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10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4957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914400"/>
            <a:ext cx="850392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10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1"/>
            <a:ext cx="4038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1219201"/>
            <a:ext cx="4038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50392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13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192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1905001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92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5"/>
          </p:nvPr>
        </p:nvSpPr>
        <p:spPr>
          <a:xfrm>
            <a:off x="4645025" y="1905001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04800" y="914400"/>
            <a:ext cx="850392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18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Contact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57200" y="1371600"/>
            <a:ext cx="8229600" cy="4343400"/>
          </a:xfrm>
        </p:spPr>
        <p:txBody>
          <a:bodyPr>
            <a:normAutofit/>
          </a:bodyPr>
          <a:lstStyle>
            <a:lvl1pPr>
              <a:buNone/>
              <a:defRPr sz="2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Community Care</a:t>
            </a:r>
          </a:p>
          <a:p>
            <a:pPr lvl="0"/>
            <a:r>
              <a:rPr lang="en-US" dirty="0"/>
              <a:t>One Chatham Center</a:t>
            </a:r>
          </a:p>
          <a:p>
            <a:pPr lvl="0"/>
            <a:r>
              <a:rPr lang="en-US" dirty="0"/>
              <a:t>Suite 700</a:t>
            </a:r>
          </a:p>
          <a:p>
            <a:pPr lvl="0"/>
            <a:r>
              <a:rPr lang="en-US" dirty="0"/>
              <a:t>Pittsburgh, PA 15219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T: 412.454.2120</a:t>
            </a:r>
          </a:p>
          <a:p>
            <a:pPr lvl="0"/>
            <a:r>
              <a:rPr lang="en-US" dirty="0"/>
              <a:t>F: 412.454.2177</a:t>
            </a:r>
          </a:p>
          <a:p>
            <a:pPr lvl="0"/>
            <a:r>
              <a:rPr lang="en-US" dirty="0"/>
              <a:t>www.ccbh.com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990600"/>
            <a:ext cx="850392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11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Contact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990600"/>
            <a:ext cx="850392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414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Community Care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57200" y="1981200"/>
            <a:ext cx="4040188" cy="3733800"/>
          </a:xfrm>
        </p:spPr>
        <p:txBody>
          <a:bodyPr>
            <a:normAutofit/>
          </a:bodyPr>
          <a:lstStyle>
            <a:lvl1pPr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One Chatham Center</a:t>
            </a:r>
          </a:p>
          <a:p>
            <a:pPr lvl="0"/>
            <a:r>
              <a:rPr lang="en-US" dirty="0"/>
              <a:t>Suite 700</a:t>
            </a:r>
          </a:p>
          <a:p>
            <a:pPr lvl="0"/>
            <a:r>
              <a:rPr lang="en-US" dirty="0"/>
              <a:t>Pittsburgh, PA 15219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T: 412.454.2120</a:t>
            </a:r>
          </a:p>
          <a:p>
            <a:pPr lvl="0"/>
            <a:r>
              <a:rPr lang="en-US" dirty="0"/>
              <a:t>F: 412.454.2177</a:t>
            </a:r>
          </a:p>
          <a:p>
            <a:pPr lvl="0"/>
            <a:r>
              <a:rPr lang="en-US" dirty="0"/>
              <a:t>www.ccbh.com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4143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645025" y="1981200"/>
            <a:ext cx="4041775" cy="3733800"/>
          </a:xfrm>
        </p:spPr>
        <p:txBody>
          <a:bodyPr>
            <a:normAutofit/>
          </a:bodyPr>
          <a:lstStyle>
            <a:lvl1pPr>
              <a:buNone/>
              <a:defRPr sz="2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2200" dirty="0"/>
              <a:t>Office</a:t>
            </a:r>
          </a:p>
          <a:p>
            <a:pPr lvl="0"/>
            <a:r>
              <a:rPr lang="en-US" sz="2200" dirty="0"/>
              <a:t>Address</a:t>
            </a:r>
          </a:p>
          <a:p>
            <a:pPr lvl="0"/>
            <a:r>
              <a:rPr lang="en-US" sz="2200" dirty="0"/>
              <a:t>City, State Zip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Telephone</a:t>
            </a:r>
          </a:p>
          <a:p>
            <a:pPr lvl="0"/>
            <a:r>
              <a:rPr lang="en-US" sz="2200" dirty="0"/>
              <a:t>Fax</a:t>
            </a:r>
          </a:p>
          <a:p>
            <a:pPr lvl="0"/>
            <a:r>
              <a:rPr lang="en-US" sz="2200" dirty="0"/>
              <a:t>Website and/or Email</a:t>
            </a:r>
          </a:p>
        </p:txBody>
      </p:sp>
      <p:pic>
        <p:nvPicPr>
          <p:cNvPr id="13" name="Picture 12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15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here to edit Master title style</a:t>
            </a:r>
          </a:p>
        </p:txBody>
      </p:sp>
      <p:pic>
        <p:nvPicPr>
          <p:cNvPr id="6" name="Picture 5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7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ull_logo2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2004805" cy="548640"/>
          </a:xfrm>
          <a:prstGeom prst="rect">
            <a:avLst/>
          </a:prstGeom>
        </p:spPr>
      </p:pic>
      <p:pic>
        <p:nvPicPr>
          <p:cNvPr id="6" name="Picture 7" descr="Small - White Backgroun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1" y="6019079"/>
            <a:ext cx="662773" cy="70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G:\FFH Logos\FFH Logo.bm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41" y="6058077"/>
            <a:ext cx="1517779" cy="6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9062988C-AE9A-49A0-8347-692CE23FF8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9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50" r:id="rId3"/>
    <p:sldLayoutId id="2147483659" r:id="rId4"/>
    <p:sldLayoutId id="2147483660" r:id="rId5"/>
    <p:sldLayoutId id="2147483662" r:id="rId6"/>
    <p:sldLayoutId id="2147483661" r:id="rId7"/>
    <p:sldLayoutId id="2147483663" r:id="rId8"/>
    <p:sldLayoutId id="2147483655" r:id="rId9"/>
    <p:sldLayoutId id="2147483656" r:id="rId10"/>
    <p:sldLayoutId id="2147483657" r:id="rId11"/>
    <p:sldLayoutId id="2147483678" r:id="rId12"/>
    <p:sldLayoutId id="2147483679" r:id="rId1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9425"/>
            <a:ext cx="7772400" cy="1146175"/>
          </a:xfrm>
        </p:spPr>
        <p:txBody>
          <a:bodyPr/>
          <a:lstStyle/>
          <a:p>
            <a:r>
              <a:rPr lang="en-US" altLang="en-US" dirty="0"/>
              <a:t>Doctor-Office Collaborative Care: A Team Approach to Treating ADHD in Primary Care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762000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October 13, 2016   |   12:00-2:00 p.m.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The Breakthrough Series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For articles and information about the learning collaborative model and quality improvement efforts, visit </a:t>
            </a:r>
            <a:r>
              <a:rPr lang="en-US" altLang="en-US" i="1" dirty="0"/>
              <a:t>http://www.ihi.org</a:t>
            </a:r>
          </a:p>
        </p:txBody>
      </p:sp>
    </p:spTree>
    <p:extLst>
      <p:ext uri="{BB962C8B-B14F-4D97-AF65-F5344CB8AC3E}">
        <p14:creationId xmlns:p14="http://schemas.microsoft.com/office/powerpoint/2010/main" val="3315142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Why use the IHI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Proven quality improvement record </a:t>
            </a:r>
          </a:p>
          <a:p>
            <a:endParaRPr lang="en-US" dirty="0"/>
          </a:p>
          <a:p>
            <a:r>
              <a:rPr lang="en-US" dirty="0"/>
              <a:t>Supports skill development of clinical home staff</a:t>
            </a:r>
          </a:p>
          <a:p>
            <a:endParaRPr lang="en-US" dirty="0"/>
          </a:p>
          <a:p>
            <a:r>
              <a:rPr lang="en-US" dirty="0"/>
              <a:t>Promotes mutual learning among participants</a:t>
            </a:r>
          </a:p>
          <a:p>
            <a:endParaRPr lang="en-US" dirty="0"/>
          </a:p>
          <a:p>
            <a:r>
              <a:rPr lang="en-US" dirty="0"/>
              <a:t>Increases use of data to inform decisions and practice </a:t>
            </a:r>
          </a:p>
          <a:p>
            <a:endParaRPr lang="en-US" dirty="0"/>
          </a:p>
          <a:p>
            <a:r>
              <a:rPr lang="en-US" dirty="0"/>
              <a:t>Develops infrastructure to sustain improvement</a:t>
            </a:r>
          </a:p>
          <a:p>
            <a:endParaRPr lang="en-US" dirty="0"/>
          </a:p>
          <a:p>
            <a:r>
              <a:rPr lang="en-US" dirty="0"/>
              <a:t>Spreads new knowledge and improvement to other parts of organization</a:t>
            </a:r>
          </a:p>
        </p:txBody>
      </p:sp>
    </p:spTree>
    <p:extLst>
      <p:ext uri="{BB962C8B-B14F-4D97-AF65-F5344CB8AC3E}">
        <p14:creationId xmlns:p14="http://schemas.microsoft.com/office/powerpoint/2010/main" val="3060416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IHI Model and Structure</a:t>
            </a:r>
            <a:endParaRPr lang="en-US" dirty="0"/>
          </a:p>
        </p:txBody>
      </p:sp>
      <p:pic>
        <p:nvPicPr>
          <p:cNvPr id="5" name="Content Placeholder 4" descr="Screen Shot 2012-08-23 at 10.49.3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5"/>
          <a:stretch>
            <a:fillRect/>
          </a:stretch>
        </p:blipFill>
        <p:spPr bwMode="auto">
          <a:xfrm>
            <a:off x="415925" y="1492250"/>
            <a:ext cx="8312150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791200" y="1219201"/>
            <a:ext cx="2895600" cy="1323439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Clr>
                <a:srgbClr val="333399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Hint: Break the quality improvement effort into smaller cycles of measurable change</a:t>
            </a:r>
          </a:p>
        </p:txBody>
      </p:sp>
    </p:spTree>
    <p:extLst>
      <p:ext uri="{BB962C8B-B14F-4D97-AF65-F5344CB8AC3E}">
        <p14:creationId xmlns:p14="http://schemas.microsoft.com/office/powerpoint/2010/main" val="412657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Learning Collaborative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Quality Improvement Team (QIT)</a:t>
            </a:r>
          </a:p>
          <a:p>
            <a:pPr lvl="1"/>
            <a:r>
              <a:rPr lang="en-US" altLang="en-US" dirty="0"/>
              <a:t>Upper level administrator</a:t>
            </a:r>
          </a:p>
          <a:p>
            <a:pPr lvl="1"/>
            <a:r>
              <a:rPr lang="en-US" altLang="en-US" dirty="0"/>
              <a:t>Clinical supervisor</a:t>
            </a:r>
          </a:p>
          <a:p>
            <a:pPr lvl="1"/>
            <a:r>
              <a:rPr lang="en-US" altLang="en-US" dirty="0"/>
              <a:t>Quality assurance</a:t>
            </a:r>
          </a:p>
          <a:p>
            <a:pPr lvl="1"/>
            <a:r>
              <a:rPr lang="en-US" altLang="en-US" dirty="0"/>
              <a:t>Patient representative and families</a:t>
            </a:r>
          </a:p>
          <a:p>
            <a:pPr lvl="1"/>
            <a:r>
              <a:rPr lang="en-US" altLang="en-US" dirty="0"/>
              <a:t>Consulting psychiatrist</a:t>
            </a:r>
          </a:p>
          <a:p>
            <a:pPr lvl="1"/>
            <a:r>
              <a:rPr lang="en-US" altLang="en-US" dirty="0"/>
              <a:t>Champion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8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Collaborative Milestones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349718"/>
              </p:ext>
            </p:extLst>
          </p:nvPr>
        </p:nvGraphicFramePr>
        <p:xfrm>
          <a:off x="457200" y="1219201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39">
                <a:tc>
                  <a:txBody>
                    <a:bodyPr/>
                    <a:lstStyle/>
                    <a:p>
                      <a:r>
                        <a:rPr lang="en-US" sz="1300" b="1" i="0" u="none" strike="noStrike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Staff</a:t>
                      </a:r>
                      <a:endParaRPr lang="en-US" sz="1300" dirty="0">
                        <a:solidFill>
                          <a:schemeClr val="bg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Milestone 1: Lay the Foundation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bg2"/>
                          </a:solidFill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Have you reviewed and signed the learning collaborative charter?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Discuss the charter and purpose of the project with key leadership </a:t>
                      </a:r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Discuss the charter and purpose of the project with key providers</a:t>
                      </a:r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Have you established a Quality Improvement Team (QIT) for this initiative?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Executive Leadership</a:t>
                      </a:r>
                      <a:endParaRPr lang="en-US" sz="13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Clinical/Quality Improvement Leadership </a:t>
                      </a:r>
                      <a:endParaRPr lang="en-US" sz="13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Behavioral Health Provider</a:t>
                      </a:r>
                      <a:endParaRPr lang="en-US" sz="13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Pediatrician</a:t>
                      </a:r>
                      <a:endParaRPr lang="en-US" sz="13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Psychiatric Consultant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Health Center patient/family member</a:t>
                      </a:r>
                      <a:endParaRPr lang="en-US" sz="13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300" b="0" i="0" u="none" strike="noStrike" dirty="0">
                          <a:effectLst/>
                          <a:latin typeface="Century Gothic" panose="020B0502020202020204" pitchFamily="34" charset="0"/>
                        </a:rPr>
                        <a:t>Other? </a:t>
                      </a:r>
                      <a:endParaRPr lang="en-US" sz="13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08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1" u="none" strike="noStrike" dirty="0">
                          <a:effectLst/>
                          <a:latin typeface="Century Gothic" panose="020B0502020202020204" pitchFamily="34" charset="0"/>
                        </a:rPr>
                        <a:t>Have you developed a schedule for regular meetings of the QIT? When will the QIT meet?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>
                          <a:effectLst/>
                          <a:latin typeface="Century Gothic" panose="020B0502020202020204" pitchFamily="34" charset="0"/>
                        </a:rPr>
                        <a:t>Inform your Community Care Facilitator of meeting dates and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439">
                <a:tc>
                  <a:txBody>
                    <a:bodyPr/>
                    <a:lstStyle/>
                    <a:p>
                      <a:endParaRPr lang="en-US" sz="13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1" u="none" strike="noStrike" dirty="0">
                          <a:effectLst/>
                          <a:latin typeface="Century Gothic" panose="020B0502020202020204" pitchFamily="34" charset="0"/>
                        </a:rPr>
                        <a:t>Have you developed a list of topics to guide PDSAs for this initiative?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269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Learning Collaborative Process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/>
              <a:t>Process Aim: </a:t>
            </a:r>
            <a:r>
              <a:rPr lang="en-US" altLang="en-US" sz="2400" i="1" dirty="0"/>
              <a:t>Identification</a:t>
            </a:r>
          </a:p>
          <a:p>
            <a:pPr lvl="1">
              <a:defRPr/>
            </a:pPr>
            <a:r>
              <a:rPr lang="en-US" altLang="en-US" sz="2400" dirty="0"/>
              <a:t>Screen and identify youth with ADHD</a:t>
            </a:r>
          </a:p>
          <a:p>
            <a:pPr marL="457200" lvl="1" indent="0"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Process Aim: </a:t>
            </a:r>
            <a:r>
              <a:rPr lang="en-US" altLang="en-US" sz="2400" i="1" dirty="0"/>
              <a:t>Treatment</a:t>
            </a:r>
          </a:p>
          <a:p>
            <a:pPr lvl="1">
              <a:defRPr/>
            </a:pPr>
            <a:r>
              <a:rPr lang="en-US" altLang="en-US" sz="2400" dirty="0"/>
              <a:t>Link youth with ADHD and families to behavioral health treatment (ex, SKIP)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5029200" y="1219201"/>
            <a:ext cx="3657600" cy="144779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/>
              <a:t>Hint: The Process Aim helps you monitor an </a:t>
            </a:r>
            <a:r>
              <a:rPr lang="en-US" altLang="en-US" sz="2000" i="1" dirty="0"/>
              <a:t>activity</a:t>
            </a:r>
            <a:r>
              <a:rPr lang="en-US" altLang="en-US" sz="2000" dirty="0"/>
              <a:t> important in the delivery of the new or improved practice</a:t>
            </a:r>
          </a:p>
        </p:txBody>
      </p:sp>
    </p:spTree>
    <p:extLst>
      <p:ext uri="{BB962C8B-B14F-4D97-AF65-F5344CB8AC3E}">
        <p14:creationId xmlns:p14="http://schemas.microsoft.com/office/powerpoint/2010/main" val="1836012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Process Aim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248287"/>
              </p:ext>
            </p:extLst>
          </p:nvPr>
        </p:nvGraphicFramePr>
        <p:xfrm>
          <a:off x="475561" y="1219200"/>
          <a:ext cx="81534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June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July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August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effectLst/>
                          <a:latin typeface="Century Gothic" panose="020B0502020202020204" pitchFamily="34" charset="0"/>
                        </a:rPr>
                        <a:t>Number of youth seen at the center </a:t>
                      </a:r>
                      <a:r>
                        <a:rPr lang="en-US" sz="1600" b="1" i="0" u="none" strike="noStrike" dirty="0">
                          <a:effectLst/>
                          <a:latin typeface="Century Gothic" panose="020B0502020202020204" pitchFamily="34" charset="0"/>
                        </a:rPr>
                        <a:t>(optional)</a:t>
                      </a:r>
                      <a:r>
                        <a:rPr lang="en-US" sz="1600" b="0" i="0" u="none" strike="noStrike" dirty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261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240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effectLst/>
                          <a:latin typeface="Century Gothic" panose="020B0502020202020204" pitchFamily="34" charset="0"/>
                        </a:rPr>
                        <a:t>Number of completed </a:t>
                      </a:r>
                      <a:r>
                        <a:rPr lang="en-US" sz="1600" b="0" i="0" u="none" strike="noStrike" dirty="0" err="1">
                          <a:effectLst/>
                          <a:latin typeface="Century Gothic" panose="020B0502020202020204" pitchFamily="34" charset="0"/>
                        </a:rPr>
                        <a:t>Vanderbilts</a:t>
                      </a:r>
                      <a:r>
                        <a:rPr lang="en-US" sz="1600" b="0" i="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effectLst/>
                          <a:latin typeface="Century Gothic" panose="020B0502020202020204" pitchFamily="34" charset="0"/>
                        </a:rPr>
                        <a:t>(optional)</a:t>
                      </a:r>
                      <a:r>
                        <a:rPr lang="en-US" sz="1600" b="0" i="0" u="none" strike="noStrike" dirty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39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effectLst/>
                          <a:latin typeface="Century Gothic" panose="020B0502020202020204" pitchFamily="34" charset="0"/>
                        </a:rPr>
                        <a:t>Number of youth identified with ADHD: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effectLst/>
                          <a:latin typeface="Century Gothic" panose="020B0502020202020204" pitchFamily="34" charset="0"/>
                        </a:rPr>
                        <a:t>Number of youth with ADHD (above) seen by the BHP: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165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Process Aim</a:t>
            </a:r>
            <a:endParaRPr lang="en-US" dirty="0"/>
          </a:p>
        </p:txBody>
      </p:sp>
      <p:graphicFrame>
        <p:nvGraphicFramePr>
          <p:cNvPr id="4" name="Chart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022080"/>
              </p:ext>
            </p:extLst>
          </p:nvPr>
        </p:nvGraphicFramePr>
        <p:xfrm>
          <a:off x="1173163" y="1579563"/>
          <a:ext cx="6797675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6791257" imgH="3771900" progId="Excel.Sheet.8">
                  <p:embed/>
                </p:oleObj>
              </mc:Choice>
              <mc:Fallback>
                <p:oleObj name="Worksheet" r:id="rId3" imgW="6791257" imgH="377190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1579563"/>
                        <a:ext cx="6797675" cy="377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019800" y="2506663"/>
            <a:ext cx="2276475" cy="16287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Clr>
                <a:srgbClr val="333399"/>
              </a:buClr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cs typeface="Arial" panose="020B0604020202020204" pitchFamily="34" charset="0"/>
              </a:rPr>
              <a:t>Hint: Display data in tables and graphs to make change over time easier to observe</a:t>
            </a:r>
          </a:p>
        </p:txBody>
      </p:sp>
    </p:spTree>
    <p:extLst>
      <p:ext uri="{BB962C8B-B14F-4D97-AF65-F5344CB8AC3E}">
        <p14:creationId xmlns:p14="http://schemas.microsoft.com/office/powerpoint/2010/main" val="4170431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Process Aim</a:t>
            </a:r>
            <a:endParaRPr lang="en-US" dirty="0"/>
          </a:p>
        </p:txBody>
      </p:sp>
      <p:graphicFrame>
        <p:nvGraphicFramePr>
          <p:cNvPr id="4" name="Chart 7"/>
          <p:cNvGraphicFramePr>
            <a:graphicFrameLocks noGrp="1"/>
          </p:cNvGraphicFramePr>
          <p:nvPr>
            <p:ph idx="1"/>
          </p:nvPr>
        </p:nvGraphicFramePr>
        <p:xfrm>
          <a:off x="1008856" y="1641475"/>
          <a:ext cx="7126288" cy="365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hart" r:id="rId3" imgW="7126842" imgH="3651820" progId="Excel.Chart.8">
                  <p:embed/>
                </p:oleObj>
              </mc:Choice>
              <mc:Fallback>
                <p:oleObj name="Chart" r:id="rId3" imgW="7126842" imgH="365182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856" y="1641475"/>
                        <a:ext cx="7126288" cy="365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5609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Learning Collaborative Outcome Aim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400" dirty="0"/>
              <a:t>Outcome Aim: </a:t>
            </a:r>
            <a:r>
              <a:rPr lang="en-US" altLang="en-US" sz="2400" i="1" dirty="0"/>
              <a:t>ADHD Improvement</a:t>
            </a:r>
          </a:p>
          <a:p>
            <a:pPr lvl="1"/>
            <a:r>
              <a:rPr lang="en-US" altLang="en-US" sz="2400" dirty="0"/>
              <a:t>By December 31, 2016, 60% of youth with a Vanderbilt score indicating ADHD will show improvement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4"/>
          </p:nvPr>
        </p:nvSpPr>
        <p:spPr>
          <a:xfrm>
            <a:off x="5105400" y="1219201"/>
            <a:ext cx="3581400" cy="137159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/>
              <a:t>Hint: The Outcome Aim helps you monitor the </a:t>
            </a:r>
            <a:r>
              <a:rPr lang="en-US" altLang="en-US" sz="2000" i="1" dirty="0"/>
              <a:t>impact</a:t>
            </a:r>
            <a:r>
              <a:rPr lang="en-US" altLang="en-US" sz="2000" dirty="0"/>
              <a:t> of </a:t>
            </a:r>
            <a:br>
              <a:rPr lang="en-US" altLang="en-US" sz="2000" dirty="0"/>
            </a:br>
            <a:r>
              <a:rPr lang="en-US" altLang="en-US" sz="2000" dirty="0"/>
              <a:t>the new or improved practice on individuals</a:t>
            </a:r>
          </a:p>
        </p:txBody>
      </p:sp>
    </p:spTree>
    <p:extLst>
      <p:ext uri="{BB962C8B-B14F-4D97-AF65-F5344CB8AC3E}">
        <p14:creationId xmlns:p14="http://schemas.microsoft.com/office/powerpoint/2010/main" val="134426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Project overview</a:t>
            </a:r>
          </a:p>
          <a:p>
            <a:endParaRPr lang="en-US" altLang="en-US" dirty="0"/>
          </a:p>
          <a:p>
            <a:r>
              <a:rPr lang="en-US" altLang="en-US" dirty="0"/>
              <a:t>Provider presentations</a:t>
            </a:r>
          </a:p>
          <a:p>
            <a:endParaRPr lang="en-US" altLang="en-US" dirty="0"/>
          </a:p>
          <a:p>
            <a:r>
              <a:rPr lang="en-US" altLang="en-US" dirty="0"/>
              <a:t>Review </a:t>
            </a:r>
          </a:p>
          <a:p>
            <a:endParaRPr lang="en-US" altLang="en-US" dirty="0"/>
          </a:p>
          <a:p>
            <a:r>
              <a:rPr lang="en-US" altLang="en-US" dirty="0"/>
              <a:t>Question and Answers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7848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Outcome Aim Defined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408018"/>
              </p:ext>
            </p:extLst>
          </p:nvPr>
        </p:nvGraphicFramePr>
        <p:xfrm>
          <a:off x="457200" y="1219201"/>
          <a:ext cx="8229601" cy="2330024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Century Gothic" panose="020B0502020202020204" pitchFamily="34" charset="0"/>
                        </a:rPr>
                        <a:t>First Vanderbilt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Century Gothic" panose="020B0502020202020204" pitchFamily="34" charset="0"/>
                        </a:rPr>
                        <a:t>Second Vanderbilt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Inattention </a:t>
                      </a:r>
                      <a:b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(1-9)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Hyperactivity (10-18)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Inattention </a:t>
                      </a:r>
                      <a:b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(1-9)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Hyperactivity (10-18)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ID (non-PHI)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Outcome of </a:t>
                      </a:r>
                      <a:b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200" b="0" i="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 Vanderbilt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Date of 1</a:t>
                      </a:r>
                      <a:r>
                        <a:rPr lang="en-US" sz="1200" b="0" i="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US" sz="1200" b="0" i="0" u="none" strike="noStrike" baseline="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 Vanderbilt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# items scored 2 or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# items scored 2 or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Date of 2</a:t>
                      </a:r>
                      <a:r>
                        <a:rPr lang="en-US" sz="1200" b="0" i="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 Vanderbilt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# items scored 2 or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# items scored 2 or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762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Establish a process for continuous quality improvement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 information</a:t>
            </a:r>
          </a:p>
          <a:p>
            <a:pPr lvl="2"/>
            <a:r>
              <a:rPr lang="en-US" dirty="0"/>
              <a:t>Milestone completion, process and outcome aims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Implement a quality improvement activity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Seek out feedback and support</a:t>
            </a:r>
          </a:p>
          <a:p>
            <a:pPr lvl="2"/>
            <a:r>
              <a:rPr lang="en-US" dirty="0"/>
              <a:t>QIT </a:t>
            </a:r>
          </a:p>
          <a:p>
            <a:pPr lvl="2"/>
            <a:r>
              <a:rPr lang="en-US" dirty="0"/>
              <a:t>Monthly regional support calls</a:t>
            </a:r>
          </a:p>
          <a:p>
            <a:pPr lvl="2"/>
            <a:r>
              <a:rPr lang="en-US" dirty="0"/>
              <a:t>Learning sessions </a:t>
            </a:r>
          </a:p>
        </p:txBody>
      </p:sp>
    </p:spTree>
    <p:extLst>
      <p:ext uri="{BB962C8B-B14F-4D97-AF65-F5344CB8AC3E}">
        <p14:creationId xmlns:p14="http://schemas.microsoft.com/office/powerpoint/2010/main" val="2444623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Quality Improvement Cycle: PDSA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727171"/>
              </p:ext>
            </p:extLst>
          </p:nvPr>
        </p:nvGraphicFramePr>
        <p:xfrm>
          <a:off x="457200" y="1219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6688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PDSA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1"/>
            <a:ext cx="4953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Small tests of change</a:t>
            </a:r>
          </a:p>
          <a:p>
            <a:endParaRPr lang="en-US" dirty="0"/>
          </a:p>
          <a:p>
            <a:r>
              <a:rPr lang="en-US" dirty="0"/>
              <a:t>Conduct one or more each month</a:t>
            </a:r>
          </a:p>
          <a:p>
            <a:endParaRPr lang="en-US" dirty="0"/>
          </a:p>
          <a:p>
            <a:r>
              <a:rPr lang="en-US" dirty="0"/>
              <a:t>Measure impact of small test of change</a:t>
            </a:r>
          </a:p>
          <a:p>
            <a:endParaRPr lang="en-US" dirty="0"/>
          </a:p>
          <a:p>
            <a:r>
              <a:rPr lang="en-US" dirty="0"/>
              <a:t>Review data</a:t>
            </a:r>
          </a:p>
          <a:p>
            <a:endParaRPr lang="en-US" dirty="0"/>
          </a:p>
          <a:p>
            <a:r>
              <a:rPr lang="en-US" dirty="0"/>
              <a:t>Share progress with the collaborative </a:t>
            </a:r>
          </a:p>
          <a:p>
            <a:endParaRPr lang="en-US" dirty="0"/>
          </a:p>
          <a:p>
            <a:r>
              <a:rPr lang="en-US" dirty="0"/>
              <a:t>Act on results 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4"/>
          </p:nvPr>
        </p:nvSpPr>
        <p:spPr>
          <a:xfrm>
            <a:off x="5638800" y="1219201"/>
            <a:ext cx="3048000" cy="114299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/>
              <a:t>Hint: Make your PDSA small and focused; have a measurable objective</a:t>
            </a:r>
          </a:p>
        </p:txBody>
      </p:sp>
    </p:spTree>
    <p:extLst>
      <p:ext uri="{BB962C8B-B14F-4D97-AF65-F5344CB8AC3E}">
        <p14:creationId xmlns:p14="http://schemas.microsoft.com/office/powerpoint/2010/main" val="3525734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PDSA Worksheet</a:t>
            </a:r>
            <a:endParaRPr lang="en-US" dirty="0"/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917329"/>
              </p:ext>
            </p:extLst>
          </p:nvPr>
        </p:nvGraphicFramePr>
        <p:xfrm>
          <a:off x="457200" y="1145495"/>
          <a:ext cx="8128001" cy="4569507"/>
        </p:xfrm>
        <a:graphic>
          <a:graphicData uri="http://schemas.openxmlformats.org/drawingml/2006/table">
            <a:tbl>
              <a:tblPr/>
              <a:tblGrid>
                <a:gridCol w="3204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6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83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5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07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entury Gothic" panose="020B0502020202020204" pitchFamily="34" charset="0"/>
                        </a:rPr>
                        <a:t>PDSA Cycle June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BEGIN DATE: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DATE :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Century Gothic" panose="020B0502020202020204" pitchFamily="34" charset="0"/>
                        </a:rPr>
                        <a:t>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Century Gothic" panose="020B0502020202020204" pitchFamily="34" charset="0"/>
                        </a:rPr>
                        <a:t>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04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Milestone/Fidelity: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PLAN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What is your objective?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1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What question(s) do you want to answer on this PDSA cycle? 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US" sz="11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04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What do you predict will happen?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04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Did you carry out your plan?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Yes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305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Summarize what happened.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406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693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Learning From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1"/>
            <a:ext cx="4267200" cy="4495800"/>
          </a:xfrm>
        </p:spPr>
        <p:txBody>
          <a:bodyPr>
            <a:normAutofit fontScale="92500"/>
          </a:bodyPr>
          <a:lstStyle/>
          <a:p>
            <a:r>
              <a:rPr lang="en-US" dirty="0"/>
              <a:t>Monthly webinar support sessions</a:t>
            </a:r>
          </a:p>
          <a:p>
            <a:pPr lvl="1"/>
            <a:r>
              <a:rPr lang="en-US" dirty="0"/>
              <a:t>Discussion of aims, milestones, progress, challenges, successes</a:t>
            </a:r>
          </a:p>
          <a:p>
            <a:pPr lvl="1"/>
            <a:endParaRPr lang="en-US" dirty="0"/>
          </a:p>
          <a:p>
            <a:r>
              <a:rPr lang="en-US" dirty="0"/>
              <a:t>Quarterly in person meetings and assistance</a:t>
            </a:r>
          </a:p>
          <a:p>
            <a:pPr lvl="1"/>
            <a:r>
              <a:rPr lang="en-US" dirty="0"/>
              <a:t>Storyboard presentations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5867400" y="1219201"/>
            <a:ext cx="2819400" cy="144779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/>
              <a:t>Hint: Provide an opportunity for participants to share an overall experience</a:t>
            </a:r>
          </a:p>
        </p:txBody>
      </p:sp>
    </p:spTree>
    <p:extLst>
      <p:ext uri="{BB962C8B-B14F-4D97-AF65-F5344CB8AC3E}">
        <p14:creationId xmlns:p14="http://schemas.microsoft.com/office/powerpoint/2010/main" val="1660845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Pediatric Learning Collaborative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River Valley Health and Dental Center</a:t>
            </a:r>
          </a:p>
        </p:txBody>
      </p:sp>
    </p:spTree>
    <p:extLst>
      <p:ext uri="{BB962C8B-B14F-4D97-AF65-F5344CB8AC3E}">
        <p14:creationId xmlns:p14="http://schemas.microsoft.com/office/powerpoint/2010/main" val="36794201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About RVH&amp;DC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Became an FQHC in 2012</a:t>
            </a:r>
          </a:p>
          <a:p>
            <a:endParaRPr lang="en-US" altLang="en-US" dirty="0"/>
          </a:p>
          <a:p>
            <a:r>
              <a:rPr lang="en-US" altLang="en-US" dirty="0"/>
              <a:t>85 employees total</a:t>
            </a:r>
          </a:p>
          <a:p>
            <a:endParaRPr lang="en-US" altLang="en-US" dirty="0"/>
          </a:p>
          <a:p>
            <a:r>
              <a:rPr lang="en-US" altLang="en-US" dirty="0"/>
              <a:t>10,030 total patients and 1,502 pediatric medical patients</a:t>
            </a:r>
          </a:p>
          <a:p>
            <a:endParaRPr lang="en-US" altLang="en-US" dirty="0"/>
          </a:p>
          <a:p>
            <a:r>
              <a:rPr lang="en-US" altLang="en-US" dirty="0"/>
              <a:t>Services offered:</a:t>
            </a:r>
          </a:p>
          <a:p>
            <a:pPr lvl="1"/>
            <a:r>
              <a:rPr lang="en-US" altLang="en-US" dirty="0"/>
              <a:t>Medical</a:t>
            </a:r>
          </a:p>
          <a:p>
            <a:pPr lvl="1"/>
            <a:r>
              <a:rPr lang="en-US" altLang="en-US" dirty="0"/>
              <a:t>Health education</a:t>
            </a:r>
          </a:p>
          <a:p>
            <a:pPr lvl="1"/>
            <a:r>
              <a:rPr lang="en-US" altLang="en-US" dirty="0"/>
              <a:t>Dental</a:t>
            </a:r>
          </a:p>
          <a:p>
            <a:pPr lvl="1"/>
            <a:r>
              <a:rPr lang="en-US" altLang="en-US" dirty="0"/>
              <a:t>Urgent care</a:t>
            </a:r>
          </a:p>
          <a:p>
            <a:pPr lvl="1"/>
            <a:r>
              <a:rPr lang="en-US" altLang="en-US" dirty="0"/>
              <a:t>Behavioral health</a:t>
            </a:r>
          </a:p>
        </p:txBody>
      </p:sp>
    </p:spTree>
    <p:extLst>
      <p:ext uri="{BB962C8B-B14F-4D97-AF65-F5344CB8AC3E}">
        <p14:creationId xmlns:p14="http://schemas.microsoft.com/office/powerpoint/2010/main" val="2199873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Pediatric Behavioral Health Flow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521441"/>
              </p:ext>
            </p:extLst>
          </p:nvPr>
        </p:nvGraphicFramePr>
        <p:xfrm>
          <a:off x="457200" y="1219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7627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Hiring more staff! </a:t>
            </a:r>
          </a:p>
          <a:p>
            <a:pPr lvl="1"/>
            <a:r>
              <a:rPr lang="en-US" dirty="0"/>
              <a:t>RVH&amp;DC providers value to accessibility of BHC </a:t>
            </a:r>
          </a:p>
          <a:p>
            <a:pPr lvl="2"/>
            <a:r>
              <a:rPr lang="en-US" dirty="0"/>
              <a:t>Looking for 5:1 ratio  </a:t>
            </a:r>
          </a:p>
          <a:p>
            <a:pPr lvl="2"/>
            <a:endParaRPr lang="en-US" dirty="0"/>
          </a:p>
          <a:p>
            <a:r>
              <a:rPr lang="en-US" dirty="0"/>
              <a:t>First SKIP case was successful!</a:t>
            </a:r>
          </a:p>
          <a:p>
            <a:pPr lvl="1"/>
            <a:r>
              <a:rPr lang="en-US" dirty="0"/>
              <a:t>6 </a:t>
            </a:r>
            <a:r>
              <a:rPr lang="en-US" dirty="0" err="1"/>
              <a:t>yr</a:t>
            </a:r>
            <a:r>
              <a:rPr lang="en-US" dirty="0"/>
              <a:t> old male started medication and family implemented skills taught during intervention</a:t>
            </a:r>
          </a:p>
          <a:p>
            <a:pPr lvl="2"/>
            <a:r>
              <a:rPr lang="en-US" dirty="0"/>
              <a:t>Will come in for bi-monthly medication checks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2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About Community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Behavioral health managed care company founded in 1996; part of UPMC and headquartered in Pittsburgh</a:t>
            </a:r>
          </a:p>
          <a:p>
            <a:endParaRPr lang="en-US" dirty="0"/>
          </a:p>
          <a:p>
            <a:r>
              <a:rPr lang="en-US" dirty="0"/>
              <a:t>Federally tax exempt nonprofit 501(c)(3)</a:t>
            </a:r>
          </a:p>
          <a:p>
            <a:endParaRPr lang="en-US" dirty="0"/>
          </a:p>
          <a:p>
            <a:r>
              <a:rPr lang="en-US" dirty="0"/>
              <a:t>Major focus is publicly-funded behavioral health care services; currently doing business in PA and NY</a:t>
            </a:r>
          </a:p>
          <a:p>
            <a:endParaRPr lang="en-US" dirty="0"/>
          </a:p>
          <a:p>
            <a:r>
              <a:rPr lang="en-US" dirty="0"/>
              <a:t>Licensed as a Risk-Assuming PPO in PA; NCQA- Accredited Quality Program</a:t>
            </a:r>
          </a:p>
          <a:p>
            <a:endParaRPr lang="en-US" dirty="0"/>
          </a:p>
          <a:p>
            <a:r>
              <a:rPr lang="en-US" dirty="0"/>
              <a:t>Serving approximately 950,000 individuals receiving Medical Assistance in 39 counties through a statewide network of over 1,800 providers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924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eorgia" panose="02040502050405020303" pitchFamily="18" charset="0"/>
              </a:rPr>
              <a:t>Pediatric Integrated Care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Family First Health</a:t>
            </a:r>
          </a:p>
        </p:txBody>
      </p:sp>
    </p:spTree>
    <p:extLst>
      <p:ext uri="{BB962C8B-B14F-4D97-AF65-F5344CB8AC3E}">
        <p14:creationId xmlns:p14="http://schemas.microsoft.com/office/powerpoint/2010/main" val="2102885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What, Why, and 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24399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1600" b="1" dirty="0"/>
              <a:t>What: </a:t>
            </a:r>
            <a:r>
              <a:rPr lang="en-US" sz="1600" dirty="0"/>
              <a:t>LC guided by Community Care; 6 mo. duration; collaboration with 5 other organizations</a:t>
            </a:r>
          </a:p>
          <a:p>
            <a:pPr lvl="1">
              <a:lnSpc>
                <a:spcPct val="114000"/>
              </a:lnSpc>
            </a:pPr>
            <a:r>
              <a:rPr lang="en-US" sz="1600" dirty="0"/>
              <a:t>Berks Community Health Center (FQHC – Reading), JC Blair Hospital (Huntington), NEPA Community Health Care (FQHC – Scranton), River Valley Health &amp; Dental Center (FQHC – Williamsport), The Wright Center Medical Residency &amp; Primary Care</a:t>
            </a:r>
          </a:p>
          <a:p>
            <a:pPr>
              <a:lnSpc>
                <a:spcPct val="114000"/>
              </a:lnSpc>
            </a:pPr>
            <a:r>
              <a:rPr lang="en-US" sz="1600" b="1" dirty="0"/>
              <a:t>Why:</a:t>
            </a:r>
            <a:r>
              <a:rPr lang="en-US" sz="1600" dirty="0"/>
              <a:t> Gap: 6 -9% school aged children meet criteria for ADHD; most initially diagnosed &amp; treated by PCP; greater coordination of care &amp; improved outcomes when BH intervention is offered</a:t>
            </a:r>
          </a:p>
          <a:p>
            <a:pPr>
              <a:lnSpc>
                <a:spcPct val="114000"/>
              </a:lnSpc>
            </a:pPr>
            <a:r>
              <a:rPr lang="en-US" sz="1600" b="1" dirty="0"/>
              <a:t>How:</a:t>
            </a:r>
            <a:r>
              <a:rPr lang="en-US" sz="1600" dirty="0"/>
              <a:t> doctor office collaborative care/SKIP; evidence-based psychosocial care; 565 children, 92 PCPs, 12 practices, 8 BH clinicians</a:t>
            </a:r>
          </a:p>
          <a:p>
            <a:pPr lvl="1">
              <a:lnSpc>
                <a:spcPct val="114000"/>
              </a:lnSpc>
            </a:pPr>
            <a:r>
              <a:rPr lang="en-US" sz="1600" dirty="0"/>
              <a:t>Target: reduction in symptoms for children with ADHD &amp; behavioral problems</a:t>
            </a:r>
          </a:p>
          <a:p>
            <a:pPr lvl="1">
              <a:lnSpc>
                <a:spcPct val="114000"/>
              </a:lnSpc>
            </a:pPr>
            <a:r>
              <a:rPr lang="en-US" sz="1600" dirty="0"/>
              <a:t>Method: Behavioral intervention for children &amp; families, pharmacologic support as indicated</a:t>
            </a:r>
          </a:p>
        </p:txBody>
      </p:sp>
    </p:spTree>
    <p:extLst>
      <p:ext uri="{BB962C8B-B14F-4D97-AF65-F5344CB8AC3E}">
        <p14:creationId xmlns:p14="http://schemas.microsoft.com/office/powerpoint/2010/main" val="3124009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How? </a:t>
            </a:r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Tools &amp; resources:</a:t>
            </a:r>
          </a:p>
          <a:p>
            <a:pPr lvl="1"/>
            <a:r>
              <a:rPr lang="en-US" dirty="0"/>
              <a:t>Vanderbilt Assessment Scales</a:t>
            </a:r>
          </a:p>
          <a:p>
            <a:pPr lvl="1"/>
            <a:r>
              <a:rPr lang="en-US" dirty="0"/>
              <a:t>Clinical assessment</a:t>
            </a:r>
          </a:p>
          <a:p>
            <a:pPr lvl="1"/>
            <a:r>
              <a:rPr lang="en-US" dirty="0"/>
              <a:t>Treatment planning</a:t>
            </a:r>
          </a:p>
          <a:p>
            <a:pPr lvl="1"/>
            <a:r>
              <a:rPr lang="en-US" dirty="0"/>
              <a:t>Parent management training</a:t>
            </a:r>
          </a:p>
          <a:p>
            <a:pPr lvl="1"/>
            <a:r>
              <a:rPr lang="en-US" dirty="0"/>
              <a:t>Patient &amp; parent psycho-educational materials</a:t>
            </a:r>
          </a:p>
          <a:p>
            <a:pPr lvl="1"/>
            <a:r>
              <a:rPr lang="en-US" dirty="0"/>
              <a:t>Measurement-based treatment to target</a:t>
            </a:r>
          </a:p>
          <a:p>
            <a:pPr lvl="1"/>
            <a:r>
              <a:rPr lang="en-US" dirty="0"/>
              <a:t>Referral to ancillary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313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Who? Patient Care Team</a:t>
            </a:r>
            <a:endParaRPr lang="en-US" alt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82474"/>
              </p:ext>
            </p:extLst>
          </p:nvPr>
        </p:nvGraphicFramePr>
        <p:xfrm>
          <a:off x="457200" y="1219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3965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When? Timeline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8448"/>
              </p:ext>
            </p:extLst>
          </p:nvPr>
        </p:nvGraphicFramePr>
        <p:xfrm>
          <a:off x="457200" y="1219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7099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How? Draft Workflows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199" y="1219201"/>
            <a:ext cx="8229601" cy="3994814"/>
            <a:chOff x="457199" y="1219201"/>
            <a:chExt cx="8229601" cy="399481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653784" y="2463968"/>
              <a:ext cx="22594" cy="2125296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457199" y="1219201"/>
              <a:ext cx="2843213" cy="420255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Well child check with developmental &amp; home setting interview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019800" y="1219201"/>
              <a:ext cx="2666999" cy="38099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Chronic visit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Parent calls with behavior concerns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81200" y="2173154"/>
              <a:ext cx="5390356" cy="499917"/>
            </a:xfrm>
            <a:prstGeom prst="rect">
              <a:avLst/>
            </a:prstGeom>
            <a:solidFill>
              <a:schemeClr val="bg2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Provider gives parent brief overview of DOCC/SKIP model, gives </a:t>
              </a:r>
              <a:r>
                <a:rPr lang="en-US" sz="1100" dirty="0" err="1">
                  <a:solidFill>
                    <a:schemeClr val="tx1"/>
                  </a:solidFill>
                  <a:latin typeface="Century Gothic" panose="020B0502020202020204" pitchFamily="34" charset="0"/>
                </a:rPr>
                <a:t>Vanderbilts</a:t>
              </a: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for parent &amp; teacher completion; follow up visit scheduled BHC</a:t>
              </a:r>
            </a:p>
          </p:txBody>
        </p:sp>
        <p:cxnSp>
          <p:nvCxnSpPr>
            <p:cNvPr id="8" name="Straight Connector 7"/>
            <p:cNvCxnSpPr>
              <a:stCxn id="5" idx="2"/>
              <a:endCxn id="7" idx="0"/>
            </p:cNvCxnSpPr>
            <p:nvPr/>
          </p:nvCxnSpPr>
          <p:spPr>
            <a:xfrm>
              <a:off x="1878806" y="1639456"/>
              <a:ext cx="2797572" cy="533698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" idx="2"/>
              <a:endCxn id="7" idx="0"/>
            </p:cNvCxnSpPr>
            <p:nvPr/>
          </p:nvCxnSpPr>
          <p:spPr>
            <a:xfrm flipH="1">
              <a:off x="4676378" y="1600200"/>
              <a:ext cx="2676922" cy="572954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981200" y="2949110"/>
              <a:ext cx="5390355" cy="357981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PCT calls parent before BHC visit –reminds to bring completed </a:t>
              </a:r>
              <a:r>
                <a:rPr lang="en-US" sz="1100" dirty="0" err="1">
                  <a:solidFill>
                    <a:schemeClr val="tx1"/>
                  </a:solidFill>
                  <a:latin typeface="Century Gothic" panose="020B0502020202020204" pitchFamily="34" charset="0"/>
                </a:rPr>
                <a:t>Vanderbilts</a:t>
              </a:r>
              <a:endParaRPr lang="en-US" sz="11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81200" y="3519510"/>
              <a:ext cx="5390355" cy="65801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Intake/assessment with BHC – parent &amp; child; clinical interview; scoring Vanderbilt; DOCC/SKIP orientation; determine behavioral intervention alone or behavioral &amp; pharmacological intervention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29000" y="4389948"/>
              <a:ext cx="2438400" cy="33445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Scan </a:t>
              </a:r>
              <a:r>
                <a:rPr lang="en-US" sz="1100" dirty="0" err="1">
                  <a:solidFill>
                    <a:schemeClr val="tx1"/>
                  </a:solidFill>
                  <a:latin typeface="Century Gothic" panose="020B0502020202020204" pitchFamily="34" charset="0"/>
                </a:rPr>
                <a:t>Vanderbilts</a:t>
              </a: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to EHR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11900" y="4552667"/>
              <a:ext cx="2374900" cy="66134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Schedule with provider – pharm consultation </a:t>
              </a:r>
              <a:r>
                <a:rPr lang="en-US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and</a:t>
              </a: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schedule with BHC – behavioral intervention</a:t>
              </a:r>
            </a:p>
          </p:txBody>
        </p:sp>
        <p:cxnSp>
          <p:nvCxnSpPr>
            <p:cNvPr id="19" name="Straight Connector 18"/>
            <p:cNvCxnSpPr>
              <a:stCxn id="14" idx="3"/>
            </p:cNvCxnSpPr>
            <p:nvPr/>
          </p:nvCxnSpPr>
          <p:spPr>
            <a:xfrm>
              <a:off x="5867400" y="4557174"/>
              <a:ext cx="444499" cy="234396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990600" y="4552667"/>
              <a:ext cx="1833995" cy="51321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Schedule with BHC – behavioral intervention</a:t>
              </a:r>
            </a:p>
          </p:txBody>
        </p:sp>
        <p:cxnSp>
          <p:nvCxnSpPr>
            <p:cNvPr id="21" name="Straight Connector 20"/>
            <p:cNvCxnSpPr>
              <a:endCxn id="14" idx="1"/>
            </p:cNvCxnSpPr>
            <p:nvPr/>
          </p:nvCxnSpPr>
          <p:spPr>
            <a:xfrm flipV="1">
              <a:off x="2838450" y="4557174"/>
              <a:ext cx="590550" cy="191022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09484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Family First Health Commitment</a:t>
            </a:r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Six month learning collaborative participation</a:t>
            </a:r>
          </a:p>
          <a:p>
            <a:endParaRPr lang="en-US" dirty="0"/>
          </a:p>
          <a:p>
            <a:r>
              <a:rPr lang="en-US" dirty="0"/>
              <a:t>Identification of internal team members for support project</a:t>
            </a:r>
          </a:p>
          <a:p>
            <a:endParaRPr lang="en-US" dirty="0"/>
          </a:p>
          <a:p>
            <a:r>
              <a:rPr lang="en-US" dirty="0"/>
              <a:t>Launch seminar June 2016 – training in the model</a:t>
            </a:r>
          </a:p>
          <a:p>
            <a:endParaRPr lang="en-US" dirty="0"/>
          </a:p>
          <a:p>
            <a:r>
              <a:rPr lang="en-US" dirty="0"/>
              <a:t>Prescribed PDSAs from Community Care</a:t>
            </a:r>
          </a:p>
          <a:p>
            <a:endParaRPr lang="en-US" dirty="0"/>
          </a:p>
          <a:p>
            <a:r>
              <a:rPr lang="en-US" dirty="0"/>
              <a:t>Monthly data workbook &amp; case study submission</a:t>
            </a:r>
          </a:p>
          <a:p>
            <a:endParaRPr lang="en-US" dirty="0"/>
          </a:p>
          <a:p>
            <a:r>
              <a:rPr lang="en-US" dirty="0"/>
              <a:t>Monthly 1.5 hour Learning Collaborative Call guided by Community Care et. al</a:t>
            </a:r>
          </a:p>
          <a:p>
            <a:endParaRPr lang="en-US" dirty="0"/>
          </a:p>
          <a:p>
            <a:r>
              <a:rPr lang="en-US" dirty="0"/>
              <a:t>Prescribed QI team meetings: Community Care</a:t>
            </a:r>
          </a:p>
        </p:txBody>
      </p:sp>
    </p:spTree>
    <p:extLst>
      <p:ext uri="{BB962C8B-B14F-4D97-AF65-F5344CB8AC3E}">
        <p14:creationId xmlns:p14="http://schemas.microsoft.com/office/powerpoint/2010/main" val="1691193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for the panel?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Shari Hutchison</a:t>
            </a:r>
          </a:p>
          <a:p>
            <a:pPr marL="0" indent="0">
              <a:buNone/>
            </a:pPr>
            <a:r>
              <a:rPr lang="en-US" altLang="en-US" i="1" dirty="0"/>
              <a:t>Community Care Behavioral Health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Barbara </a:t>
            </a:r>
            <a:r>
              <a:rPr lang="en-US" altLang="en-US" dirty="0" err="1"/>
              <a:t>Vanaskie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i="1" dirty="0"/>
              <a:t>River Valley Health and Dental Center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Stacey Burroughs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i="1" dirty="0"/>
              <a:t>Family First Health</a:t>
            </a:r>
          </a:p>
        </p:txBody>
      </p:sp>
    </p:spTree>
    <p:extLst>
      <p:ext uri="{BB962C8B-B14F-4D97-AF65-F5344CB8AC3E}">
        <p14:creationId xmlns:p14="http://schemas.microsoft.com/office/powerpoint/2010/main" val="3545069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The Provider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DOCC SKIP Program is designed to identify and provide evidenced-based care for children with ADHD &amp; disruptive behaviors</a:t>
            </a:r>
          </a:p>
          <a:p>
            <a:endParaRPr lang="en-US" dirty="0"/>
          </a:p>
          <a:p>
            <a:pPr lvl="1"/>
            <a:r>
              <a:rPr lang="en-US" dirty="0"/>
              <a:t>Could you comment on the process for responding if a patient presents with needs beyond the scope of the program, such as neurodevelopmental disorders, pediatric depression &amp; anxiety?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1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The Provider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What have been some of the greatest challenges that you’ve encountered in piloting this model in your center?</a:t>
            </a:r>
          </a:p>
        </p:txBody>
      </p:sp>
    </p:spTree>
    <p:extLst>
      <p:ext uri="{BB962C8B-B14F-4D97-AF65-F5344CB8AC3E}">
        <p14:creationId xmlns:p14="http://schemas.microsoft.com/office/powerpoint/2010/main" val="328594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HealthChoices</a:t>
            </a:r>
            <a:r>
              <a:rPr lang="en-US" altLang="en-US" dirty="0"/>
              <a:t> Regions Served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143000"/>
            <a:ext cx="7391400" cy="4484374"/>
            <a:chOff x="457200" y="1219200"/>
            <a:chExt cx="8077200" cy="4900450"/>
          </a:xfrm>
        </p:grpSpPr>
        <p:sp>
          <p:nvSpPr>
            <p:cNvPr id="5" name="Text Box 166"/>
            <p:cNvSpPr txBox="1">
              <a:spLocks noChangeArrowheads="1"/>
            </p:cNvSpPr>
            <p:nvPr/>
          </p:nvSpPr>
          <p:spPr bwMode="auto">
            <a:xfrm>
              <a:off x="457200" y="5257800"/>
              <a:ext cx="1981200" cy="252249"/>
            </a:xfrm>
            <a:prstGeom prst="rect">
              <a:avLst/>
            </a:prstGeom>
            <a:solidFill>
              <a:schemeClr val="accent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buClr>
                  <a:srgbClr val="333399"/>
                </a:buClr>
                <a:buFont typeface="Wingdings" pitchFamily="2" charset="2"/>
                <a:buNone/>
                <a:defRPr/>
              </a:pPr>
              <a:r>
                <a:rPr lang="en-US" sz="900" dirty="0">
                  <a:solidFill>
                    <a:srgbClr val="FFFFFF"/>
                  </a:solidFill>
                  <a:latin typeface="Arial" charset="0"/>
                </a:rPr>
                <a:t>Southwest Region</a:t>
              </a:r>
            </a:p>
          </p:txBody>
        </p:sp>
        <p:sp>
          <p:nvSpPr>
            <p:cNvPr id="6" name="Text Box 167"/>
            <p:cNvSpPr txBox="1">
              <a:spLocks noChangeArrowheads="1"/>
            </p:cNvSpPr>
            <p:nvPr/>
          </p:nvSpPr>
          <p:spPr bwMode="auto">
            <a:xfrm>
              <a:off x="457200" y="5564187"/>
              <a:ext cx="1981200" cy="25224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333399"/>
                </a:buClr>
                <a:buFontTx/>
                <a:buNone/>
              </a:pPr>
              <a:r>
                <a:rPr lang="en-US" altLang="en-US" sz="900">
                  <a:solidFill>
                    <a:srgbClr val="FFFFFF"/>
                  </a:solidFill>
                </a:rPr>
                <a:t>Lehigh-Capital Region</a:t>
              </a:r>
            </a:p>
          </p:txBody>
        </p:sp>
        <p:sp>
          <p:nvSpPr>
            <p:cNvPr id="7" name="Text Box 168"/>
            <p:cNvSpPr txBox="1">
              <a:spLocks noChangeArrowheads="1"/>
            </p:cNvSpPr>
            <p:nvPr/>
          </p:nvSpPr>
          <p:spPr bwMode="auto">
            <a:xfrm>
              <a:off x="2590800" y="5257800"/>
              <a:ext cx="1981200" cy="252249"/>
            </a:xfrm>
            <a:prstGeom prst="rect">
              <a:avLst/>
            </a:prstGeom>
            <a:solidFill>
              <a:srgbClr val="5800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333399"/>
                </a:buClr>
                <a:buFontTx/>
                <a:buNone/>
              </a:pPr>
              <a:r>
                <a:rPr lang="en-US" altLang="en-US" sz="900">
                  <a:solidFill>
                    <a:srgbClr val="FFFFFF"/>
                  </a:solidFill>
                </a:rPr>
                <a:t>Southeast  Region</a:t>
              </a:r>
            </a:p>
          </p:txBody>
        </p:sp>
        <p:sp>
          <p:nvSpPr>
            <p:cNvPr id="8" name="Text Box 169"/>
            <p:cNvSpPr txBox="1">
              <a:spLocks noChangeArrowheads="1"/>
            </p:cNvSpPr>
            <p:nvPr/>
          </p:nvSpPr>
          <p:spPr bwMode="auto">
            <a:xfrm>
              <a:off x="457200" y="5867400"/>
              <a:ext cx="1981200" cy="2522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333399"/>
                </a:buClr>
                <a:buFontTx/>
                <a:buNone/>
              </a:pPr>
              <a:r>
                <a:rPr lang="en-US" altLang="en-US" sz="900">
                  <a:solidFill>
                    <a:srgbClr val="FFFFFF"/>
                  </a:solidFill>
                </a:rPr>
                <a:t>Northeast Region</a:t>
              </a:r>
            </a:p>
          </p:txBody>
        </p:sp>
        <p:sp>
          <p:nvSpPr>
            <p:cNvPr id="9" name="Text Box 170"/>
            <p:cNvSpPr txBox="1">
              <a:spLocks noChangeArrowheads="1"/>
            </p:cNvSpPr>
            <p:nvPr/>
          </p:nvSpPr>
          <p:spPr bwMode="auto">
            <a:xfrm>
              <a:off x="4648200" y="5562600"/>
              <a:ext cx="1981200" cy="252249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>
                  <a:srgbClr val="333399"/>
                </a:buClr>
                <a:buFontTx/>
                <a:buNone/>
              </a:pPr>
              <a:r>
                <a:rPr lang="en-US" altLang="en-US" sz="900" dirty="0">
                  <a:solidFill>
                    <a:srgbClr val="000000"/>
                  </a:solidFill>
                </a:rPr>
                <a:t>North Central Region: County</a:t>
              </a:r>
            </a:p>
          </p:txBody>
        </p:sp>
        <p:sp>
          <p:nvSpPr>
            <p:cNvPr id="10" name="Text Box 171"/>
            <p:cNvSpPr txBox="1">
              <a:spLocks noChangeArrowheads="1"/>
            </p:cNvSpPr>
            <p:nvPr/>
          </p:nvSpPr>
          <p:spPr bwMode="auto">
            <a:xfrm>
              <a:off x="4648200" y="5867400"/>
              <a:ext cx="1981200" cy="252249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333399"/>
                </a:buClr>
                <a:buFontTx/>
                <a:buNone/>
              </a:pPr>
              <a:r>
                <a:rPr lang="en-US" altLang="en-US" sz="900" dirty="0">
                  <a:solidFill>
                    <a:srgbClr val="FFFFFF"/>
                  </a:solidFill>
                </a:rPr>
                <a:t>North Central Region: State</a:t>
              </a:r>
            </a:p>
          </p:txBody>
        </p:sp>
        <p:sp>
          <p:nvSpPr>
            <p:cNvPr id="11" name="Text Box 170"/>
            <p:cNvSpPr txBox="1">
              <a:spLocks noChangeArrowheads="1"/>
            </p:cNvSpPr>
            <p:nvPr/>
          </p:nvSpPr>
          <p:spPr bwMode="auto">
            <a:xfrm>
              <a:off x="2590800" y="5562600"/>
              <a:ext cx="1981200" cy="252249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>
                  <a:srgbClr val="333399"/>
                </a:buClr>
                <a:buFontTx/>
                <a:buNone/>
              </a:pPr>
              <a:r>
                <a:rPr lang="en-US" altLang="en-US" sz="900">
                  <a:solidFill>
                    <a:srgbClr val="FFFFFF"/>
                  </a:solidFill>
                </a:rPr>
                <a:t>North Central Region: County</a:t>
              </a:r>
            </a:p>
          </p:txBody>
        </p:sp>
        <p:sp>
          <p:nvSpPr>
            <p:cNvPr id="12" name="Text Box 171"/>
            <p:cNvSpPr txBox="1">
              <a:spLocks noChangeArrowheads="1"/>
            </p:cNvSpPr>
            <p:nvPr/>
          </p:nvSpPr>
          <p:spPr bwMode="auto">
            <a:xfrm>
              <a:off x="4648200" y="5257800"/>
              <a:ext cx="1981200" cy="252249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333399"/>
                </a:buClr>
                <a:buFontTx/>
                <a:buNone/>
              </a:pPr>
              <a:r>
                <a:rPr lang="en-US" altLang="en-US" sz="900">
                  <a:solidFill>
                    <a:srgbClr val="FFFFFF"/>
                  </a:solidFill>
                </a:rPr>
                <a:t>North Central Region: County</a:t>
              </a:r>
            </a:p>
          </p:txBody>
        </p:sp>
        <p:sp>
          <p:nvSpPr>
            <p:cNvPr id="13" name="Text Box 171"/>
            <p:cNvSpPr txBox="1">
              <a:spLocks noChangeArrowheads="1"/>
            </p:cNvSpPr>
            <p:nvPr/>
          </p:nvSpPr>
          <p:spPr bwMode="auto">
            <a:xfrm>
              <a:off x="2590800" y="5867400"/>
              <a:ext cx="1981200" cy="252249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333399"/>
                </a:buClr>
                <a:buFontTx/>
                <a:buNone/>
              </a:pPr>
              <a:r>
                <a:rPr lang="en-US" altLang="en-US" sz="900">
                  <a:solidFill>
                    <a:srgbClr val="FFFFFF"/>
                  </a:solidFill>
                </a:rPr>
                <a:t>North Central Region: County</a:t>
              </a:r>
            </a:p>
          </p:txBody>
        </p:sp>
        <p:grpSp>
          <p:nvGrpSpPr>
            <p:cNvPr id="14" name="Group 167"/>
            <p:cNvGrpSpPr>
              <a:grpSpLocks/>
            </p:cNvGrpSpPr>
            <p:nvPr/>
          </p:nvGrpSpPr>
          <p:grpSpPr bwMode="auto">
            <a:xfrm>
              <a:off x="6781800" y="5867400"/>
              <a:ext cx="1752600" cy="252250"/>
              <a:chOff x="3352800" y="6097185"/>
              <a:chExt cx="2313432" cy="252412"/>
            </a:xfrm>
          </p:grpSpPr>
          <p:sp>
            <p:nvSpPr>
              <p:cNvPr id="170" name="Text Box 171"/>
              <p:cNvSpPr txBox="1">
                <a:spLocks noChangeArrowheads="1"/>
              </p:cNvSpPr>
              <p:nvPr/>
            </p:nvSpPr>
            <p:spPr bwMode="auto">
              <a:xfrm>
                <a:off x="3352800" y="6097185"/>
                <a:ext cx="2313432" cy="252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Clr>
                    <a:srgbClr val="333399"/>
                  </a:buClr>
                  <a:buFont typeface="Wingdings" panose="05000000000000000000" pitchFamily="2" charset="2"/>
                  <a:buNone/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      Community Care Office</a:t>
                </a:r>
              </a:p>
            </p:txBody>
          </p:sp>
          <p:sp>
            <p:nvSpPr>
              <p:cNvPr id="171" name="AutoShape 151"/>
              <p:cNvSpPr>
                <a:spLocks noChangeArrowheads="1"/>
              </p:cNvSpPr>
              <p:nvPr/>
            </p:nvSpPr>
            <p:spPr bwMode="auto">
              <a:xfrm>
                <a:off x="3352800" y="6133721"/>
                <a:ext cx="201168" cy="173148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333399"/>
                  </a:buClr>
                  <a:buFont typeface="Wingdings" pitchFamily="2" charset="2"/>
                  <a:buNone/>
                  <a:defRPr/>
                </a:pPr>
                <a:endParaRPr lang="en-US" sz="90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15" name="Group 251"/>
            <p:cNvGrpSpPr>
              <a:grpSpLocks/>
            </p:cNvGrpSpPr>
            <p:nvPr/>
          </p:nvGrpSpPr>
          <p:grpSpPr bwMode="auto">
            <a:xfrm>
              <a:off x="533400" y="1219200"/>
              <a:ext cx="7991297" cy="3985901"/>
              <a:chOff x="533400" y="1219200"/>
              <a:chExt cx="7990789" cy="3986060"/>
            </a:xfrm>
          </p:grpSpPr>
          <p:grpSp>
            <p:nvGrpSpPr>
              <p:cNvPr id="18" name="Group 99"/>
              <p:cNvGrpSpPr>
                <a:grpSpLocks/>
              </p:cNvGrpSpPr>
              <p:nvPr/>
            </p:nvGrpSpPr>
            <p:grpSpPr bwMode="auto">
              <a:xfrm>
                <a:off x="609600" y="1219200"/>
                <a:ext cx="7914589" cy="3986060"/>
                <a:chOff x="838200" y="1219200"/>
                <a:chExt cx="7914589" cy="3986060"/>
              </a:xfrm>
            </p:grpSpPr>
            <p:grpSp>
              <p:nvGrpSpPr>
                <p:cNvPr id="22" name="Group 5"/>
                <p:cNvGrpSpPr>
                  <a:grpSpLocks/>
                </p:cNvGrpSpPr>
                <p:nvPr/>
              </p:nvGrpSpPr>
              <p:grpSpPr bwMode="auto">
                <a:xfrm>
                  <a:off x="838200" y="1219200"/>
                  <a:ext cx="7467600" cy="3923654"/>
                  <a:chOff x="152400" y="838200"/>
                  <a:chExt cx="8991600" cy="4724399"/>
                </a:xfrm>
              </p:grpSpPr>
              <p:sp>
                <p:nvSpPr>
                  <p:cNvPr id="89" name="Freeform 23"/>
                  <p:cNvSpPr>
                    <a:spLocks/>
                  </p:cNvSpPr>
                  <p:nvPr/>
                </p:nvSpPr>
                <p:spPr bwMode="auto">
                  <a:xfrm>
                    <a:off x="762000" y="3505200"/>
                    <a:ext cx="542925" cy="620713"/>
                  </a:xfrm>
                  <a:custGeom>
                    <a:avLst/>
                    <a:gdLst>
                      <a:gd name="T0" fmla="*/ 2147483647 w 336"/>
                      <a:gd name="T1" fmla="*/ 0 h 432"/>
                      <a:gd name="T2" fmla="*/ 2147483647 w 336"/>
                      <a:gd name="T3" fmla="*/ 2147483647 h 432"/>
                      <a:gd name="T4" fmla="*/ 2147483647 w 336"/>
                      <a:gd name="T5" fmla="*/ 2147483647 h 432"/>
                      <a:gd name="T6" fmla="*/ 0 w 336"/>
                      <a:gd name="T7" fmla="*/ 2147483647 h 432"/>
                      <a:gd name="T8" fmla="*/ 0 w 336"/>
                      <a:gd name="T9" fmla="*/ 0 h 432"/>
                      <a:gd name="T10" fmla="*/ 2147483647 w 336"/>
                      <a:gd name="T11" fmla="*/ 0 h 43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36"/>
                      <a:gd name="T19" fmla="*/ 0 h 432"/>
                      <a:gd name="T20" fmla="*/ 336 w 336"/>
                      <a:gd name="T21" fmla="*/ 432 h 43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36" h="432">
                        <a:moveTo>
                          <a:pt x="336" y="0"/>
                        </a:moveTo>
                        <a:lnTo>
                          <a:pt x="336" y="288"/>
                        </a:lnTo>
                        <a:lnTo>
                          <a:pt x="144" y="432"/>
                        </a:ln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336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90" name="Freeform 66"/>
                  <p:cNvSpPr>
                    <a:spLocks/>
                  </p:cNvSpPr>
                  <p:nvPr/>
                </p:nvSpPr>
                <p:spPr bwMode="auto">
                  <a:xfrm>
                    <a:off x="385580" y="3760969"/>
                    <a:ext cx="1007286" cy="1030328"/>
                  </a:xfrm>
                  <a:custGeom>
                    <a:avLst/>
                    <a:gdLst>
                      <a:gd name="T0" fmla="*/ 2147483647 w 624"/>
                      <a:gd name="T1" fmla="*/ 0 h 720"/>
                      <a:gd name="T2" fmla="*/ 2147483647 w 624"/>
                      <a:gd name="T3" fmla="*/ 2147483647 h 720"/>
                      <a:gd name="T4" fmla="*/ 0 w 624"/>
                      <a:gd name="T5" fmla="*/ 2147483647 h 720"/>
                      <a:gd name="T6" fmla="*/ 2147483647 w 624"/>
                      <a:gd name="T7" fmla="*/ 2147483647 h 720"/>
                      <a:gd name="T8" fmla="*/ 2147483647 w 624"/>
                      <a:gd name="T9" fmla="*/ 2147483647 h 720"/>
                      <a:gd name="T10" fmla="*/ 2147483647 w 624"/>
                      <a:gd name="T11" fmla="*/ 2147483647 h 720"/>
                      <a:gd name="T12" fmla="*/ 2147483647 w 624"/>
                      <a:gd name="T13" fmla="*/ 2147483647 h 720"/>
                      <a:gd name="T14" fmla="*/ 2147483647 w 624"/>
                      <a:gd name="T15" fmla="*/ 0 h 720"/>
                      <a:gd name="T16" fmla="*/ 2147483647 w 624"/>
                      <a:gd name="T17" fmla="*/ 0 h 720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624"/>
                      <a:gd name="T28" fmla="*/ 0 h 720"/>
                      <a:gd name="T29" fmla="*/ 624 w 624"/>
                      <a:gd name="T30" fmla="*/ 720 h 720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624" h="720">
                        <a:moveTo>
                          <a:pt x="192" y="0"/>
                        </a:moveTo>
                        <a:lnTo>
                          <a:pt x="192" y="96"/>
                        </a:lnTo>
                        <a:lnTo>
                          <a:pt x="0" y="240"/>
                        </a:lnTo>
                        <a:lnTo>
                          <a:pt x="384" y="528"/>
                        </a:lnTo>
                        <a:lnTo>
                          <a:pt x="480" y="720"/>
                        </a:lnTo>
                        <a:lnTo>
                          <a:pt x="624" y="192"/>
                        </a:lnTo>
                        <a:lnTo>
                          <a:pt x="576" y="144"/>
                        </a:lnTo>
                        <a:lnTo>
                          <a:pt x="624" y="0"/>
                        </a:lnTo>
                        <a:lnTo>
                          <a:pt x="192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333399"/>
                      </a:buClr>
                      <a:buFont typeface="Wingdings" pitchFamily="2" charset="2"/>
                      <a:buNone/>
                      <a:defRPr/>
                    </a:pPr>
                    <a:endParaRPr lang="en-US" sz="90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1" name="Freeform 169"/>
                  <p:cNvSpPr>
                    <a:spLocks/>
                  </p:cNvSpPr>
                  <p:nvPr/>
                </p:nvSpPr>
                <p:spPr bwMode="auto">
                  <a:xfrm>
                    <a:off x="163513" y="838200"/>
                    <a:ext cx="1382712" cy="769938"/>
                  </a:xfrm>
                  <a:custGeom>
                    <a:avLst/>
                    <a:gdLst>
                      <a:gd name="T0" fmla="*/ 2147483647 w 936"/>
                      <a:gd name="T1" fmla="*/ 2147483647 h 492"/>
                      <a:gd name="T2" fmla="*/ 2147483647 w 936"/>
                      <a:gd name="T3" fmla="*/ 0 h 492"/>
                      <a:gd name="T4" fmla="*/ 2147483647 w 936"/>
                      <a:gd name="T5" fmla="*/ 2147483647 h 492"/>
                      <a:gd name="T6" fmla="*/ 2147483647 w 936"/>
                      <a:gd name="T7" fmla="*/ 2147483647 h 492"/>
                      <a:gd name="T8" fmla="*/ 2147483647 w 936"/>
                      <a:gd name="T9" fmla="*/ 2147483647 h 492"/>
                      <a:gd name="T10" fmla="*/ 2147483647 w 936"/>
                      <a:gd name="T11" fmla="*/ 2147483647 h 492"/>
                      <a:gd name="T12" fmla="*/ 2147483647 w 936"/>
                      <a:gd name="T13" fmla="*/ 2147483647 h 492"/>
                      <a:gd name="T14" fmla="*/ 2147483647 w 936"/>
                      <a:gd name="T15" fmla="*/ 2147483647 h 492"/>
                      <a:gd name="T16" fmla="*/ 0 w 936"/>
                      <a:gd name="T17" fmla="*/ 2147483647 h 492"/>
                      <a:gd name="T18" fmla="*/ 2147483647 w 936"/>
                      <a:gd name="T19" fmla="*/ 2147483647 h 49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936"/>
                      <a:gd name="T31" fmla="*/ 0 h 492"/>
                      <a:gd name="T32" fmla="*/ 936 w 936"/>
                      <a:gd name="T33" fmla="*/ 492 h 49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936" h="492">
                        <a:moveTo>
                          <a:pt x="6" y="354"/>
                        </a:moveTo>
                        <a:lnTo>
                          <a:pt x="780" y="0"/>
                        </a:lnTo>
                        <a:lnTo>
                          <a:pt x="780" y="318"/>
                        </a:lnTo>
                        <a:cubicBezTo>
                          <a:pt x="810" y="308"/>
                          <a:pt x="792" y="310"/>
                          <a:pt x="834" y="324"/>
                        </a:cubicBezTo>
                        <a:cubicBezTo>
                          <a:pt x="840" y="326"/>
                          <a:pt x="852" y="330"/>
                          <a:pt x="852" y="330"/>
                        </a:cubicBezTo>
                        <a:cubicBezTo>
                          <a:pt x="871" y="328"/>
                          <a:pt x="911" y="314"/>
                          <a:pt x="930" y="324"/>
                        </a:cubicBezTo>
                        <a:cubicBezTo>
                          <a:pt x="932" y="326"/>
                          <a:pt x="934" y="328"/>
                          <a:pt x="936" y="330"/>
                        </a:cubicBezTo>
                        <a:lnTo>
                          <a:pt x="936" y="492"/>
                        </a:lnTo>
                        <a:lnTo>
                          <a:pt x="0" y="492"/>
                        </a:lnTo>
                        <a:lnTo>
                          <a:pt x="6" y="354"/>
                        </a:lnTo>
                        <a:close/>
                      </a:path>
                    </a:pathLst>
                  </a:custGeom>
                  <a:solidFill>
                    <a:srgbClr val="33CCFF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92" name="Freeform 141"/>
                  <p:cNvSpPr>
                    <a:spLocks/>
                  </p:cNvSpPr>
                  <p:nvPr/>
                </p:nvSpPr>
                <p:spPr bwMode="auto">
                  <a:xfrm>
                    <a:off x="152400" y="860424"/>
                    <a:ext cx="8991600" cy="4702175"/>
                  </a:xfrm>
                  <a:custGeom>
                    <a:avLst/>
                    <a:gdLst>
                      <a:gd name="T0" fmla="*/ 0 w 5568"/>
                      <a:gd name="T1" fmla="*/ 2147483647 h 3264"/>
                      <a:gd name="T2" fmla="*/ 0 w 5568"/>
                      <a:gd name="T3" fmla="*/ 2147483647 h 3264"/>
                      <a:gd name="T4" fmla="*/ 2147483647 w 5568"/>
                      <a:gd name="T5" fmla="*/ 2147483647 h 3264"/>
                      <a:gd name="T6" fmla="*/ 2147483647 w 5568"/>
                      <a:gd name="T7" fmla="*/ 2147483647 h 3264"/>
                      <a:gd name="T8" fmla="*/ 2147483647 w 5568"/>
                      <a:gd name="T9" fmla="*/ 2147483647 h 3264"/>
                      <a:gd name="T10" fmla="*/ 2147483647 w 5568"/>
                      <a:gd name="T11" fmla="*/ 2147483647 h 3264"/>
                      <a:gd name="T12" fmla="*/ 2147483647 w 5568"/>
                      <a:gd name="T13" fmla="*/ 2147483647 h 3264"/>
                      <a:gd name="T14" fmla="*/ 2147483647 w 5568"/>
                      <a:gd name="T15" fmla="*/ 2147483647 h 3264"/>
                      <a:gd name="T16" fmla="*/ 2147483647 w 5568"/>
                      <a:gd name="T17" fmla="*/ 2147483647 h 3264"/>
                      <a:gd name="T18" fmla="*/ 2147483647 w 5568"/>
                      <a:gd name="T19" fmla="*/ 2147483647 h 3264"/>
                      <a:gd name="T20" fmla="*/ 2147483647 w 5568"/>
                      <a:gd name="T21" fmla="*/ 2147483647 h 3264"/>
                      <a:gd name="T22" fmla="*/ 2147483647 w 5568"/>
                      <a:gd name="T23" fmla="*/ 2147483647 h 3264"/>
                      <a:gd name="T24" fmla="*/ 2147483647 w 5568"/>
                      <a:gd name="T25" fmla="*/ 2147483647 h 3264"/>
                      <a:gd name="T26" fmla="*/ 2147483647 w 5568"/>
                      <a:gd name="T27" fmla="*/ 2147483647 h 3264"/>
                      <a:gd name="T28" fmla="*/ 2147483647 w 5568"/>
                      <a:gd name="T29" fmla="*/ 2147483647 h 3264"/>
                      <a:gd name="T30" fmla="*/ 2147483647 w 5568"/>
                      <a:gd name="T31" fmla="*/ 2147483647 h 3264"/>
                      <a:gd name="T32" fmla="*/ 2147483647 w 5568"/>
                      <a:gd name="T33" fmla="*/ 2147483647 h 3264"/>
                      <a:gd name="T34" fmla="*/ 2147483647 w 5568"/>
                      <a:gd name="T35" fmla="*/ 2147483647 h 3264"/>
                      <a:gd name="T36" fmla="*/ 2147483647 w 5568"/>
                      <a:gd name="T37" fmla="*/ 2147483647 h 3264"/>
                      <a:gd name="T38" fmla="*/ 2147483647 w 5568"/>
                      <a:gd name="T39" fmla="*/ 2147483647 h 3264"/>
                      <a:gd name="T40" fmla="*/ 2147483647 w 5568"/>
                      <a:gd name="T41" fmla="*/ 2147483647 h 3264"/>
                      <a:gd name="T42" fmla="*/ 2147483647 w 5568"/>
                      <a:gd name="T43" fmla="*/ 2147483647 h 3264"/>
                      <a:gd name="T44" fmla="*/ 2147483647 w 5568"/>
                      <a:gd name="T45" fmla="*/ 2147483647 h 3264"/>
                      <a:gd name="T46" fmla="*/ 2147483647 w 5568"/>
                      <a:gd name="T47" fmla="*/ 2147483647 h 3264"/>
                      <a:gd name="T48" fmla="*/ 2147483647 w 5568"/>
                      <a:gd name="T49" fmla="*/ 2147483647 h 3264"/>
                      <a:gd name="T50" fmla="*/ 2147483647 w 5568"/>
                      <a:gd name="T51" fmla="*/ 2147483647 h 3264"/>
                      <a:gd name="T52" fmla="*/ 2147483647 w 5568"/>
                      <a:gd name="T53" fmla="*/ 2147483647 h 3264"/>
                      <a:gd name="T54" fmla="*/ 2147483647 w 5568"/>
                      <a:gd name="T55" fmla="*/ 2147483647 h 3264"/>
                      <a:gd name="T56" fmla="*/ 2147483647 w 5568"/>
                      <a:gd name="T57" fmla="*/ 2147483647 h 3264"/>
                      <a:gd name="T58" fmla="*/ 2147483647 w 5568"/>
                      <a:gd name="T59" fmla="*/ 2147483647 h 3264"/>
                      <a:gd name="T60" fmla="*/ 2147483647 w 5568"/>
                      <a:gd name="T61" fmla="*/ 2147483647 h 3264"/>
                      <a:gd name="T62" fmla="*/ 2147483647 w 5568"/>
                      <a:gd name="T63" fmla="*/ 2147483647 h 3264"/>
                      <a:gd name="T64" fmla="*/ 2147483647 w 5568"/>
                      <a:gd name="T65" fmla="*/ 2147483647 h 3264"/>
                      <a:gd name="T66" fmla="*/ 2147483647 w 5568"/>
                      <a:gd name="T67" fmla="*/ 0 h 3264"/>
                      <a:gd name="T68" fmla="*/ 0 w 5568"/>
                      <a:gd name="T69" fmla="*/ 2147483647 h 3264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5568"/>
                      <a:gd name="T106" fmla="*/ 0 h 3264"/>
                      <a:gd name="T107" fmla="*/ 5568 w 5568"/>
                      <a:gd name="T108" fmla="*/ 3264 h 3264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5568" h="3264">
                        <a:moveTo>
                          <a:pt x="0" y="384"/>
                        </a:moveTo>
                        <a:lnTo>
                          <a:pt x="0" y="3264"/>
                        </a:lnTo>
                        <a:lnTo>
                          <a:pt x="4512" y="3264"/>
                        </a:lnTo>
                        <a:lnTo>
                          <a:pt x="4608" y="3120"/>
                        </a:lnTo>
                        <a:lnTo>
                          <a:pt x="4704" y="3072"/>
                        </a:lnTo>
                        <a:lnTo>
                          <a:pt x="4800" y="3072"/>
                        </a:lnTo>
                        <a:lnTo>
                          <a:pt x="4896" y="3168"/>
                        </a:lnTo>
                        <a:lnTo>
                          <a:pt x="5040" y="3024"/>
                        </a:lnTo>
                        <a:lnTo>
                          <a:pt x="5088" y="3024"/>
                        </a:lnTo>
                        <a:lnTo>
                          <a:pt x="5184" y="2928"/>
                        </a:lnTo>
                        <a:lnTo>
                          <a:pt x="5184" y="2880"/>
                        </a:lnTo>
                        <a:lnTo>
                          <a:pt x="5280" y="2832"/>
                        </a:lnTo>
                        <a:lnTo>
                          <a:pt x="5568" y="2736"/>
                        </a:lnTo>
                        <a:lnTo>
                          <a:pt x="5232" y="2352"/>
                        </a:lnTo>
                        <a:lnTo>
                          <a:pt x="5232" y="2208"/>
                        </a:lnTo>
                        <a:lnTo>
                          <a:pt x="5136" y="2208"/>
                        </a:lnTo>
                        <a:lnTo>
                          <a:pt x="5088" y="2112"/>
                        </a:lnTo>
                        <a:lnTo>
                          <a:pt x="5136" y="1920"/>
                        </a:lnTo>
                        <a:lnTo>
                          <a:pt x="5232" y="1776"/>
                        </a:lnTo>
                        <a:lnTo>
                          <a:pt x="5136" y="1632"/>
                        </a:lnTo>
                        <a:lnTo>
                          <a:pt x="5184" y="1632"/>
                        </a:lnTo>
                        <a:lnTo>
                          <a:pt x="5184" y="1584"/>
                        </a:lnTo>
                        <a:lnTo>
                          <a:pt x="5376" y="1392"/>
                        </a:lnTo>
                        <a:lnTo>
                          <a:pt x="5520" y="1152"/>
                        </a:lnTo>
                        <a:lnTo>
                          <a:pt x="5568" y="1152"/>
                        </a:lnTo>
                        <a:lnTo>
                          <a:pt x="5520" y="1104"/>
                        </a:lnTo>
                        <a:lnTo>
                          <a:pt x="5376" y="1056"/>
                        </a:lnTo>
                        <a:lnTo>
                          <a:pt x="5232" y="864"/>
                        </a:lnTo>
                        <a:lnTo>
                          <a:pt x="5232" y="576"/>
                        </a:lnTo>
                        <a:lnTo>
                          <a:pt x="5088" y="528"/>
                        </a:lnTo>
                        <a:lnTo>
                          <a:pt x="5040" y="528"/>
                        </a:lnTo>
                        <a:lnTo>
                          <a:pt x="4944" y="336"/>
                        </a:lnTo>
                        <a:lnTo>
                          <a:pt x="720" y="336"/>
                        </a:lnTo>
                        <a:lnTo>
                          <a:pt x="720" y="0"/>
                        </a:lnTo>
                        <a:lnTo>
                          <a:pt x="0" y="384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93" name="AutoShape 162"/>
                  <p:cNvSpPr>
                    <a:spLocks noChangeArrowheads="1"/>
                  </p:cNvSpPr>
                  <p:nvPr/>
                </p:nvSpPr>
                <p:spPr bwMode="auto">
                  <a:xfrm>
                    <a:off x="685663" y="1067587"/>
                    <a:ext cx="242742" cy="206448"/>
                  </a:xfrm>
                  <a:prstGeom prst="star5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333399"/>
                      </a:buClr>
                      <a:buFont typeface="Wingdings" pitchFamily="2" charset="2"/>
                      <a:buNone/>
                      <a:defRPr/>
                    </a:pPr>
                    <a:endParaRPr lang="en-US" sz="90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4" name="Freeform 7"/>
                  <p:cNvSpPr>
                    <a:spLocks/>
                  </p:cNvSpPr>
                  <p:nvPr/>
                </p:nvSpPr>
                <p:spPr bwMode="auto">
                  <a:xfrm>
                    <a:off x="1163638" y="3749675"/>
                    <a:ext cx="1382712" cy="1192213"/>
                  </a:xfrm>
                  <a:custGeom>
                    <a:avLst/>
                    <a:gdLst>
                      <a:gd name="T0" fmla="*/ 0 w 936"/>
                      <a:gd name="T1" fmla="*/ 2147483647 h 762"/>
                      <a:gd name="T2" fmla="*/ 2147483647 w 936"/>
                      <a:gd name="T3" fmla="*/ 2147483647 h 762"/>
                      <a:gd name="T4" fmla="*/ 2147483647 w 936"/>
                      <a:gd name="T5" fmla="*/ 2147483647 h 762"/>
                      <a:gd name="T6" fmla="*/ 2147483647 w 936"/>
                      <a:gd name="T7" fmla="*/ 0 h 762"/>
                      <a:gd name="T8" fmla="*/ 2147483647 w 936"/>
                      <a:gd name="T9" fmla="*/ 2147483647 h 762"/>
                      <a:gd name="T10" fmla="*/ 2147483647 w 936"/>
                      <a:gd name="T11" fmla="*/ 2147483647 h 762"/>
                      <a:gd name="T12" fmla="*/ 2147483647 w 936"/>
                      <a:gd name="T13" fmla="*/ 2147483647 h 762"/>
                      <a:gd name="T14" fmla="*/ 2147483647 w 936"/>
                      <a:gd name="T15" fmla="*/ 2147483647 h 762"/>
                      <a:gd name="T16" fmla="*/ 2147483647 w 936"/>
                      <a:gd name="T17" fmla="*/ 2147483647 h 762"/>
                      <a:gd name="T18" fmla="*/ 2147483647 w 936"/>
                      <a:gd name="T19" fmla="*/ 2147483647 h 762"/>
                      <a:gd name="T20" fmla="*/ 2147483647 w 936"/>
                      <a:gd name="T21" fmla="*/ 2147483647 h 762"/>
                      <a:gd name="T22" fmla="*/ 2147483647 w 936"/>
                      <a:gd name="T23" fmla="*/ 2147483647 h 762"/>
                      <a:gd name="T24" fmla="*/ 2147483647 w 936"/>
                      <a:gd name="T25" fmla="*/ 2147483647 h 762"/>
                      <a:gd name="T26" fmla="*/ 0 w 936"/>
                      <a:gd name="T27" fmla="*/ 2147483647 h 762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936"/>
                      <a:gd name="T43" fmla="*/ 0 h 762"/>
                      <a:gd name="T44" fmla="*/ 936 w 936"/>
                      <a:gd name="T45" fmla="*/ 762 h 762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936" h="762">
                        <a:moveTo>
                          <a:pt x="0" y="660"/>
                        </a:moveTo>
                        <a:lnTo>
                          <a:pt x="156" y="174"/>
                        </a:lnTo>
                        <a:lnTo>
                          <a:pt x="96" y="132"/>
                        </a:lnTo>
                        <a:lnTo>
                          <a:pt x="150" y="0"/>
                        </a:lnTo>
                        <a:lnTo>
                          <a:pt x="318" y="102"/>
                        </a:lnTo>
                        <a:lnTo>
                          <a:pt x="312" y="180"/>
                        </a:lnTo>
                        <a:lnTo>
                          <a:pt x="792" y="366"/>
                        </a:lnTo>
                        <a:lnTo>
                          <a:pt x="876" y="300"/>
                        </a:lnTo>
                        <a:lnTo>
                          <a:pt x="936" y="360"/>
                        </a:lnTo>
                        <a:lnTo>
                          <a:pt x="570" y="762"/>
                        </a:lnTo>
                        <a:lnTo>
                          <a:pt x="372" y="624"/>
                        </a:lnTo>
                        <a:lnTo>
                          <a:pt x="252" y="714"/>
                        </a:lnTo>
                        <a:lnTo>
                          <a:pt x="162" y="666"/>
                        </a:lnTo>
                        <a:lnTo>
                          <a:pt x="0" y="66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95" name="Freeform 9"/>
                  <p:cNvSpPr>
                    <a:spLocks/>
                  </p:cNvSpPr>
                  <p:nvPr/>
                </p:nvSpPr>
                <p:spPr bwMode="auto">
                  <a:xfrm>
                    <a:off x="3873500" y="2314575"/>
                    <a:ext cx="1473200" cy="963613"/>
                  </a:xfrm>
                  <a:custGeom>
                    <a:avLst/>
                    <a:gdLst>
                      <a:gd name="T0" fmla="*/ 2147483647 w 912"/>
                      <a:gd name="T1" fmla="*/ 0 h 672"/>
                      <a:gd name="T2" fmla="*/ 2147483647 w 912"/>
                      <a:gd name="T3" fmla="*/ 0 h 672"/>
                      <a:gd name="T4" fmla="*/ 2147483647 w 912"/>
                      <a:gd name="T5" fmla="*/ 2147483647 h 672"/>
                      <a:gd name="T6" fmla="*/ 2147483647 w 912"/>
                      <a:gd name="T7" fmla="*/ 2147483647 h 672"/>
                      <a:gd name="T8" fmla="*/ 2147483647 w 912"/>
                      <a:gd name="T9" fmla="*/ 2147483647 h 672"/>
                      <a:gd name="T10" fmla="*/ 2147483647 w 912"/>
                      <a:gd name="T11" fmla="*/ 2147483647 h 672"/>
                      <a:gd name="T12" fmla="*/ 2147483647 w 912"/>
                      <a:gd name="T13" fmla="*/ 2147483647 h 672"/>
                      <a:gd name="T14" fmla="*/ 2147483647 w 912"/>
                      <a:gd name="T15" fmla="*/ 2147483647 h 672"/>
                      <a:gd name="T16" fmla="*/ 2147483647 w 912"/>
                      <a:gd name="T17" fmla="*/ 2147483647 h 672"/>
                      <a:gd name="T18" fmla="*/ 2147483647 w 912"/>
                      <a:gd name="T19" fmla="*/ 2147483647 h 672"/>
                      <a:gd name="T20" fmla="*/ 0 w 912"/>
                      <a:gd name="T21" fmla="*/ 2147483647 h 672"/>
                      <a:gd name="T22" fmla="*/ 2147483647 w 912"/>
                      <a:gd name="T23" fmla="*/ 2147483647 h 672"/>
                      <a:gd name="T24" fmla="*/ 0 w 912"/>
                      <a:gd name="T25" fmla="*/ 2147483647 h 672"/>
                      <a:gd name="T26" fmla="*/ 2147483647 w 912"/>
                      <a:gd name="T27" fmla="*/ 2147483647 h 672"/>
                      <a:gd name="T28" fmla="*/ 2147483647 w 912"/>
                      <a:gd name="T29" fmla="*/ 0 h 67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912"/>
                      <a:gd name="T46" fmla="*/ 0 h 672"/>
                      <a:gd name="T47" fmla="*/ 912 w 912"/>
                      <a:gd name="T48" fmla="*/ 672 h 672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912" h="672">
                        <a:moveTo>
                          <a:pt x="96" y="0"/>
                        </a:moveTo>
                        <a:lnTo>
                          <a:pt x="480" y="0"/>
                        </a:lnTo>
                        <a:lnTo>
                          <a:pt x="576" y="192"/>
                        </a:lnTo>
                        <a:lnTo>
                          <a:pt x="912" y="528"/>
                        </a:lnTo>
                        <a:lnTo>
                          <a:pt x="912" y="576"/>
                        </a:lnTo>
                        <a:lnTo>
                          <a:pt x="576" y="672"/>
                        </a:lnTo>
                        <a:lnTo>
                          <a:pt x="528" y="528"/>
                        </a:lnTo>
                        <a:lnTo>
                          <a:pt x="336" y="480"/>
                        </a:lnTo>
                        <a:lnTo>
                          <a:pt x="192" y="384"/>
                        </a:lnTo>
                        <a:lnTo>
                          <a:pt x="192" y="288"/>
                        </a:lnTo>
                        <a:lnTo>
                          <a:pt x="0" y="480"/>
                        </a:lnTo>
                        <a:lnTo>
                          <a:pt x="48" y="384"/>
                        </a:lnTo>
                        <a:lnTo>
                          <a:pt x="0" y="336"/>
                        </a:lnTo>
                        <a:lnTo>
                          <a:pt x="96" y="144"/>
                        </a:lnTo>
                        <a:lnTo>
                          <a:pt x="96" y="0"/>
                        </a:lnTo>
                        <a:close/>
                      </a:path>
                    </a:pathLst>
                  </a:custGeom>
                  <a:solidFill>
                    <a:srgbClr val="6633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96" name="Freeform 10"/>
                  <p:cNvSpPr>
                    <a:spLocks/>
                  </p:cNvSpPr>
                  <p:nvPr/>
                </p:nvSpPr>
                <p:spPr bwMode="auto">
                  <a:xfrm>
                    <a:off x="5867400" y="2057400"/>
                    <a:ext cx="990600" cy="609600"/>
                  </a:xfrm>
                  <a:custGeom>
                    <a:avLst/>
                    <a:gdLst>
                      <a:gd name="T0" fmla="*/ 0 w 612"/>
                      <a:gd name="T1" fmla="*/ 0 h 335"/>
                      <a:gd name="T2" fmla="*/ 2147483647 w 612"/>
                      <a:gd name="T3" fmla="*/ 2147483647 h 335"/>
                      <a:gd name="T4" fmla="*/ 2147483647 w 612"/>
                      <a:gd name="T5" fmla="*/ 2147483647 h 335"/>
                      <a:gd name="T6" fmla="*/ 2147483647 w 612"/>
                      <a:gd name="T7" fmla="*/ 2147483647 h 335"/>
                      <a:gd name="T8" fmla="*/ 2147483647 w 612"/>
                      <a:gd name="T9" fmla="*/ 2147483647 h 335"/>
                      <a:gd name="T10" fmla="*/ 2147483647 w 612"/>
                      <a:gd name="T11" fmla="*/ 2147483647 h 335"/>
                      <a:gd name="T12" fmla="*/ 2147483647 w 612"/>
                      <a:gd name="T13" fmla="*/ 2147483647 h 335"/>
                      <a:gd name="T14" fmla="*/ 2147483647 w 612"/>
                      <a:gd name="T15" fmla="*/ 2147483647 h 335"/>
                      <a:gd name="T16" fmla="*/ 2147483647 w 612"/>
                      <a:gd name="T17" fmla="*/ 2147483647 h 335"/>
                      <a:gd name="T18" fmla="*/ 2147483647 w 612"/>
                      <a:gd name="T19" fmla="*/ 2147483647 h 335"/>
                      <a:gd name="T20" fmla="*/ 2147483647 w 612"/>
                      <a:gd name="T21" fmla="*/ 2147483647 h 335"/>
                      <a:gd name="T22" fmla="*/ 2147483647 w 612"/>
                      <a:gd name="T23" fmla="*/ 2147483647 h 335"/>
                      <a:gd name="T24" fmla="*/ 2147483647 w 612"/>
                      <a:gd name="T25" fmla="*/ 2147483647 h 335"/>
                      <a:gd name="T26" fmla="*/ 2147483647 w 612"/>
                      <a:gd name="T27" fmla="*/ 2147483647 h 335"/>
                      <a:gd name="T28" fmla="*/ 2147483647 w 612"/>
                      <a:gd name="T29" fmla="*/ 2147483647 h 335"/>
                      <a:gd name="T30" fmla="*/ 2147483647 w 612"/>
                      <a:gd name="T31" fmla="*/ 2147483647 h 335"/>
                      <a:gd name="T32" fmla="*/ 2147483647 w 612"/>
                      <a:gd name="T33" fmla="*/ 2147483647 h 335"/>
                      <a:gd name="T34" fmla="*/ 2147483647 w 612"/>
                      <a:gd name="T35" fmla="*/ 2147483647 h 335"/>
                      <a:gd name="T36" fmla="*/ 2147483647 w 612"/>
                      <a:gd name="T37" fmla="*/ 2147483647 h 335"/>
                      <a:gd name="T38" fmla="*/ 2147483647 w 612"/>
                      <a:gd name="T39" fmla="*/ 2147483647 h 335"/>
                      <a:gd name="T40" fmla="*/ 2147483647 w 612"/>
                      <a:gd name="T41" fmla="*/ 2147483647 h 335"/>
                      <a:gd name="T42" fmla="*/ 2147483647 w 612"/>
                      <a:gd name="T43" fmla="*/ 2147483647 h 335"/>
                      <a:gd name="T44" fmla="*/ 2147483647 w 612"/>
                      <a:gd name="T45" fmla="*/ 2147483647 h 335"/>
                      <a:gd name="T46" fmla="*/ 2147483647 w 612"/>
                      <a:gd name="T47" fmla="*/ 2147483647 h 335"/>
                      <a:gd name="T48" fmla="*/ 2147483647 w 612"/>
                      <a:gd name="T49" fmla="*/ 2147483647 h 335"/>
                      <a:gd name="T50" fmla="*/ 2147483647 w 612"/>
                      <a:gd name="T51" fmla="*/ 2147483647 h 335"/>
                      <a:gd name="T52" fmla="*/ 0 w 612"/>
                      <a:gd name="T53" fmla="*/ 0 h 335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612"/>
                      <a:gd name="T82" fmla="*/ 0 h 335"/>
                      <a:gd name="T83" fmla="*/ 612 w 612"/>
                      <a:gd name="T84" fmla="*/ 335 h 335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612" h="335">
                        <a:moveTo>
                          <a:pt x="0" y="0"/>
                        </a:moveTo>
                        <a:cubicBezTo>
                          <a:pt x="1" y="4"/>
                          <a:pt x="2" y="8"/>
                          <a:pt x="4" y="12"/>
                        </a:cubicBezTo>
                        <a:cubicBezTo>
                          <a:pt x="6" y="16"/>
                          <a:pt x="10" y="19"/>
                          <a:pt x="12" y="24"/>
                        </a:cubicBezTo>
                        <a:cubicBezTo>
                          <a:pt x="25" y="59"/>
                          <a:pt x="16" y="49"/>
                          <a:pt x="24" y="80"/>
                        </a:cubicBezTo>
                        <a:cubicBezTo>
                          <a:pt x="26" y="88"/>
                          <a:pt x="29" y="96"/>
                          <a:pt x="32" y="104"/>
                        </a:cubicBezTo>
                        <a:cubicBezTo>
                          <a:pt x="33" y="108"/>
                          <a:pt x="36" y="116"/>
                          <a:pt x="36" y="116"/>
                        </a:cubicBezTo>
                        <a:cubicBezTo>
                          <a:pt x="40" y="145"/>
                          <a:pt x="37" y="194"/>
                          <a:pt x="64" y="212"/>
                        </a:cubicBezTo>
                        <a:cubicBezTo>
                          <a:pt x="77" y="231"/>
                          <a:pt x="67" y="222"/>
                          <a:pt x="96" y="232"/>
                        </a:cubicBezTo>
                        <a:lnTo>
                          <a:pt x="108" y="236"/>
                        </a:lnTo>
                        <a:cubicBezTo>
                          <a:pt x="108" y="236"/>
                          <a:pt x="96" y="232"/>
                          <a:pt x="96" y="232"/>
                        </a:cubicBezTo>
                        <a:cubicBezTo>
                          <a:pt x="106" y="246"/>
                          <a:pt x="114" y="247"/>
                          <a:pt x="128" y="256"/>
                        </a:cubicBezTo>
                        <a:cubicBezTo>
                          <a:pt x="132" y="269"/>
                          <a:pt x="156" y="284"/>
                          <a:pt x="156" y="284"/>
                        </a:cubicBezTo>
                        <a:cubicBezTo>
                          <a:pt x="183" y="324"/>
                          <a:pt x="207" y="328"/>
                          <a:pt x="256" y="332"/>
                        </a:cubicBezTo>
                        <a:cubicBezTo>
                          <a:pt x="330" y="330"/>
                          <a:pt x="410" y="335"/>
                          <a:pt x="484" y="328"/>
                        </a:cubicBezTo>
                        <a:cubicBezTo>
                          <a:pt x="495" y="326"/>
                          <a:pt x="508" y="328"/>
                          <a:pt x="516" y="320"/>
                        </a:cubicBezTo>
                        <a:cubicBezTo>
                          <a:pt x="547" y="289"/>
                          <a:pt x="570" y="209"/>
                          <a:pt x="584" y="168"/>
                        </a:cubicBezTo>
                        <a:cubicBezTo>
                          <a:pt x="591" y="148"/>
                          <a:pt x="597" y="128"/>
                          <a:pt x="604" y="108"/>
                        </a:cubicBezTo>
                        <a:cubicBezTo>
                          <a:pt x="607" y="100"/>
                          <a:pt x="612" y="84"/>
                          <a:pt x="612" y="84"/>
                        </a:cubicBezTo>
                        <a:cubicBezTo>
                          <a:pt x="523" y="78"/>
                          <a:pt x="437" y="59"/>
                          <a:pt x="348" y="52"/>
                        </a:cubicBezTo>
                        <a:cubicBezTo>
                          <a:pt x="352" y="53"/>
                          <a:pt x="364" y="57"/>
                          <a:pt x="360" y="56"/>
                        </a:cubicBezTo>
                        <a:cubicBezTo>
                          <a:pt x="347" y="54"/>
                          <a:pt x="333" y="51"/>
                          <a:pt x="320" y="48"/>
                        </a:cubicBezTo>
                        <a:cubicBezTo>
                          <a:pt x="316" y="47"/>
                          <a:pt x="304" y="44"/>
                          <a:pt x="308" y="44"/>
                        </a:cubicBezTo>
                        <a:cubicBezTo>
                          <a:pt x="316" y="44"/>
                          <a:pt x="324" y="47"/>
                          <a:pt x="332" y="48"/>
                        </a:cubicBezTo>
                        <a:cubicBezTo>
                          <a:pt x="309" y="56"/>
                          <a:pt x="291" y="39"/>
                          <a:pt x="268" y="36"/>
                        </a:cubicBezTo>
                        <a:cubicBezTo>
                          <a:pt x="249" y="34"/>
                          <a:pt x="231" y="33"/>
                          <a:pt x="212" y="32"/>
                        </a:cubicBezTo>
                        <a:cubicBezTo>
                          <a:pt x="183" y="25"/>
                          <a:pt x="158" y="23"/>
                          <a:pt x="128" y="20"/>
                        </a:cubicBezTo>
                        <a:cubicBezTo>
                          <a:pt x="89" y="10"/>
                          <a:pt x="4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03399"/>
                  </a:solidFill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97" name="Freeform 11"/>
                  <p:cNvSpPr>
                    <a:spLocks/>
                  </p:cNvSpPr>
                  <p:nvPr/>
                </p:nvSpPr>
                <p:spPr bwMode="auto">
                  <a:xfrm>
                    <a:off x="1547813" y="1350963"/>
                    <a:ext cx="1085850" cy="687387"/>
                  </a:xfrm>
                  <a:custGeom>
                    <a:avLst/>
                    <a:gdLst>
                      <a:gd name="T0" fmla="*/ 0 w 672"/>
                      <a:gd name="T1" fmla="*/ 0 h 480"/>
                      <a:gd name="T2" fmla="*/ 2147483647 w 672"/>
                      <a:gd name="T3" fmla="*/ 0 h 480"/>
                      <a:gd name="T4" fmla="*/ 2147483647 w 672"/>
                      <a:gd name="T5" fmla="*/ 2147483647 h 480"/>
                      <a:gd name="T6" fmla="*/ 2147483647 w 672"/>
                      <a:gd name="T7" fmla="*/ 2147483647 h 480"/>
                      <a:gd name="T8" fmla="*/ 2147483647 w 672"/>
                      <a:gd name="T9" fmla="*/ 2147483647 h 480"/>
                      <a:gd name="T10" fmla="*/ 0 w 672"/>
                      <a:gd name="T11" fmla="*/ 2147483647 h 480"/>
                      <a:gd name="T12" fmla="*/ 0 w 672"/>
                      <a:gd name="T13" fmla="*/ 0 h 4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72"/>
                      <a:gd name="T22" fmla="*/ 0 h 480"/>
                      <a:gd name="T23" fmla="*/ 672 w 672"/>
                      <a:gd name="T24" fmla="*/ 480 h 48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72" h="480">
                        <a:moveTo>
                          <a:pt x="0" y="0"/>
                        </a:moveTo>
                        <a:lnTo>
                          <a:pt x="672" y="0"/>
                        </a:lnTo>
                        <a:lnTo>
                          <a:pt x="672" y="240"/>
                        </a:lnTo>
                        <a:lnTo>
                          <a:pt x="624" y="240"/>
                        </a:lnTo>
                        <a:lnTo>
                          <a:pt x="624" y="480"/>
                        </a:lnTo>
                        <a:lnTo>
                          <a:pt x="0" y="4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98" name="Freeform 12"/>
                  <p:cNvSpPr>
                    <a:spLocks/>
                  </p:cNvSpPr>
                  <p:nvPr/>
                </p:nvSpPr>
                <p:spPr bwMode="auto">
                  <a:xfrm>
                    <a:off x="2555875" y="1350963"/>
                    <a:ext cx="1162050" cy="687387"/>
                  </a:xfrm>
                  <a:custGeom>
                    <a:avLst/>
                    <a:gdLst>
                      <a:gd name="T0" fmla="*/ 2147483647 w 720"/>
                      <a:gd name="T1" fmla="*/ 0 h 480"/>
                      <a:gd name="T2" fmla="*/ 2147483647 w 720"/>
                      <a:gd name="T3" fmla="*/ 0 h 480"/>
                      <a:gd name="T4" fmla="*/ 2147483647 w 720"/>
                      <a:gd name="T5" fmla="*/ 2147483647 h 480"/>
                      <a:gd name="T6" fmla="*/ 0 w 720"/>
                      <a:gd name="T7" fmla="*/ 2147483647 h 480"/>
                      <a:gd name="T8" fmla="*/ 0 w 720"/>
                      <a:gd name="T9" fmla="*/ 2147483647 h 480"/>
                      <a:gd name="T10" fmla="*/ 2147483647 w 720"/>
                      <a:gd name="T11" fmla="*/ 2147483647 h 480"/>
                      <a:gd name="T12" fmla="*/ 2147483647 w 720"/>
                      <a:gd name="T13" fmla="*/ 0 h 4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20"/>
                      <a:gd name="T22" fmla="*/ 0 h 480"/>
                      <a:gd name="T23" fmla="*/ 720 w 720"/>
                      <a:gd name="T24" fmla="*/ 480 h 48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20" h="480">
                        <a:moveTo>
                          <a:pt x="48" y="0"/>
                        </a:moveTo>
                        <a:lnTo>
                          <a:pt x="720" y="0"/>
                        </a:lnTo>
                        <a:lnTo>
                          <a:pt x="720" y="480"/>
                        </a:lnTo>
                        <a:lnTo>
                          <a:pt x="0" y="480"/>
                        </a:lnTo>
                        <a:lnTo>
                          <a:pt x="0" y="240"/>
                        </a:lnTo>
                        <a:lnTo>
                          <a:pt x="48" y="240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99" name="Freeform 13"/>
                  <p:cNvSpPr>
                    <a:spLocks/>
                  </p:cNvSpPr>
                  <p:nvPr/>
                </p:nvSpPr>
                <p:spPr bwMode="auto">
                  <a:xfrm>
                    <a:off x="3717925" y="1350963"/>
                    <a:ext cx="931863" cy="963612"/>
                  </a:xfrm>
                  <a:custGeom>
                    <a:avLst/>
                    <a:gdLst>
                      <a:gd name="T0" fmla="*/ 0 w 576"/>
                      <a:gd name="T1" fmla="*/ 0 h 672"/>
                      <a:gd name="T2" fmla="*/ 2147483647 w 576"/>
                      <a:gd name="T3" fmla="*/ 0 h 672"/>
                      <a:gd name="T4" fmla="*/ 2147483647 w 576"/>
                      <a:gd name="T5" fmla="*/ 2147483647 h 672"/>
                      <a:gd name="T6" fmla="*/ 2147483647 w 576"/>
                      <a:gd name="T7" fmla="*/ 2147483647 h 672"/>
                      <a:gd name="T8" fmla="*/ 0 w 576"/>
                      <a:gd name="T9" fmla="*/ 2147483647 h 672"/>
                      <a:gd name="T10" fmla="*/ 0 w 576"/>
                      <a:gd name="T11" fmla="*/ 0 h 67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76"/>
                      <a:gd name="T19" fmla="*/ 0 h 672"/>
                      <a:gd name="T20" fmla="*/ 576 w 576"/>
                      <a:gd name="T21" fmla="*/ 672 h 67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76" h="672">
                        <a:moveTo>
                          <a:pt x="0" y="0"/>
                        </a:moveTo>
                        <a:lnTo>
                          <a:pt x="576" y="0"/>
                        </a:lnTo>
                        <a:lnTo>
                          <a:pt x="576" y="672"/>
                        </a:lnTo>
                        <a:lnTo>
                          <a:pt x="144" y="672"/>
                        </a:lnTo>
                        <a:lnTo>
                          <a:pt x="0" y="4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00" name="Freeform 14"/>
                  <p:cNvSpPr>
                    <a:spLocks/>
                  </p:cNvSpPr>
                  <p:nvPr/>
                </p:nvSpPr>
                <p:spPr bwMode="auto">
                  <a:xfrm>
                    <a:off x="4649788" y="1350963"/>
                    <a:ext cx="1162050" cy="825500"/>
                  </a:xfrm>
                  <a:custGeom>
                    <a:avLst/>
                    <a:gdLst>
                      <a:gd name="T0" fmla="*/ 0 w 720"/>
                      <a:gd name="T1" fmla="*/ 0 h 576"/>
                      <a:gd name="T2" fmla="*/ 2147483647 w 720"/>
                      <a:gd name="T3" fmla="*/ 0 h 576"/>
                      <a:gd name="T4" fmla="*/ 2147483647 w 720"/>
                      <a:gd name="T5" fmla="*/ 0 h 576"/>
                      <a:gd name="T6" fmla="*/ 2147483647 w 720"/>
                      <a:gd name="T7" fmla="*/ 2147483647 h 576"/>
                      <a:gd name="T8" fmla="*/ 2147483647 w 720"/>
                      <a:gd name="T9" fmla="*/ 2147483647 h 576"/>
                      <a:gd name="T10" fmla="*/ 0 w 720"/>
                      <a:gd name="T11" fmla="*/ 2147483647 h 576"/>
                      <a:gd name="T12" fmla="*/ 0 w 720"/>
                      <a:gd name="T13" fmla="*/ 0 h 57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20"/>
                      <a:gd name="T22" fmla="*/ 0 h 576"/>
                      <a:gd name="T23" fmla="*/ 720 w 720"/>
                      <a:gd name="T24" fmla="*/ 576 h 57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20" h="576">
                        <a:moveTo>
                          <a:pt x="0" y="0"/>
                        </a:moveTo>
                        <a:lnTo>
                          <a:pt x="624" y="0"/>
                        </a:lnTo>
                        <a:lnTo>
                          <a:pt x="672" y="0"/>
                        </a:lnTo>
                        <a:lnTo>
                          <a:pt x="720" y="528"/>
                        </a:lnTo>
                        <a:lnTo>
                          <a:pt x="576" y="576"/>
                        </a:lnTo>
                        <a:lnTo>
                          <a:pt x="0" y="57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01" name="Freeform 15"/>
                  <p:cNvSpPr>
                    <a:spLocks/>
                  </p:cNvSpPr>
                  <p:nvPr/>
                </p:nvSpPr>
                <p:spPr bwMode="auto">
                  <a:xfrm>
                    <a:off x="5732463" y="1350963"/>
                    <a:ext cx="1241425" cy="893762"/>
                  </a:xfrm>
                  <a:custGeom>
                    <a:avLst/>
                    <a:gdLst>
                      <a:gd name="T0" fmla="*/ 0 w 768"/>
                      <a:gd name="T1" fmla="*/ 0 h 624"/>
                      <a:gd name="T2" fmla="*/ 2147483647 w 768"/>
                      <a:gd name="T3" fmla="*/ 0 h 624"/>
                      <a:gd name="T4" fmla="*/ 2147483647 w 768"/>
                      <a:gd name="T5" fmla="*/ 2147483647 h 624"/>
                      <a:gd name="T6" fmla="*/ 2147483647 w 768"/>
                      <a:gd name="T7" fmla="*/ 2147483647 h 624"/>
                      <a:gd name="T8" fmla="*/ 2147483647 w 768"/>
                      <a:gd name="T9" fmla="*/ 2147483647 h 624"/>
                      <a:gd name="T10" fmla="*/ 2147483647 w 768"/>
                      <a:gd name="T11" fmla="*/ 2147483647 h 624"/>
                      <a:gd name="T12" fmla="*/ 0 w 768"/>
                      <a:gd name="T13" fmla="*/ 0 h 62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68"/>
                      <a:gd name="T22" fmla="*/ 0 h 624"/>
                      <a:gd name="T23" fmla="*/ 768 w 768"/>
                      <a:gd name="T24" fmla="*/ 624 h 62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68" h="624">
                        <a:moveTo>
                          <a:pt x="0" y="0"/>
                        </a:moveTo>
                        <a:lnTo>
                          <a:pt x="720" y="0"/>
                        </a:lnTo>
                        <a:lnTo>
                          <a:pt x="768" y="432"/>
                        </a:lnTo>
                        <a:lnTo>
                          <a:pt x="672" y="480"/>
                        </a:lnTo>
                        <a:lnTo>
                          <a:pt x="624" y="624"/>
                        </a:lnTo>
                        <a:lnTo>
                          <a:pt x="48" y="52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02" name="Freeform 16"/>
                  <p:cNvSpPr>
                    <a:spLocks/>
                  </p:cNvSpPr>
                  <p:nvPr/>
                </p:nvSpPr>
                <p:spPr bwMode="auto">
                  <a:xfrm>
                    <a:off x="6896100" y="1350963"/>
                    <a:ext cx="1085850" cy="706437"/>
                  </a:xfrm>
                  <a:custGeom>
                    <a:avLst/>
                    <a:gdLst>
                      <a:gd name="T0" fmla="*/ 0 w 672"/>
                      <a:gd name="T1" fmla="*/ 0 h 480"/>
                      <a:gd name="T2" fmla="*/ 2147483647 w 672"/>
                      <a:gd name="T3" fmla="*/ 0 h 480"/>
                      <a:gd name="T4" fmla="*/ 2147483647 w 672"/>
                      <a:gd name="T5" fmla="*/ 2147483647 h 480"/>
                      <a:gd name="T6" fmla="*/ 2147483647 w 672"/>
                      <a:gd name="T7" fmla="*/ 2147483647 h 480"/>
                      <a:gd name="T8" fmla="*/ 0 w 672"/>
                      <a:gd name="T9" fmla="*/ 0 h 4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72"/>
                      <a:gd name="T16" fmla="*/ 0 h 480"/>
                      <a:gd name="T17" fmla="*/ 672 w 672"/>
                      <a:gd name="T18" fmla="*/ 480 h 4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72" h="480">
                        <a:moveTo>
                          <a:pt x="0" y="0"/>
                        </a:moveTo>
                        <a:lnTo>
                          <a:pt x="624" y="0"/>
                        </a:lnTo>
                        <a:lnTo>
                          <a:pt x="672" y="480"/>
                        </a:lnTo>
                        <a:lnTo>
                          <a:pt x="48" y="43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03" name="Freeform 17"/>
                  <p:cNvSpPr>
                    <a:spLocks/>
                  </p:cNvSpPr>
                  <p:nvPr/>
                </p:nvSpPr>
                <p:spPr bwMode="auto">
                  <a:xfrm>
                    <a:off x="7904163" y="1350963"/>
                    <a:ext cx="698500" cy="1376362"/>
                  </a:xfrm>
                  <a:custGeom>
                    <a:avLst/>
                    <a:gdLst>
                      <a:gd name="T0" fmla="*/ 0 w 432"/>
                      <a:gd name="T1" fmla="*/ 0 h 960"/>
                      <a:gd name="T2" fmla="*/ 2147483647 w 432"/>
                      <a:gd name="T3" fmla="*/ 0 h 960"/>
                      <a:gd name="T4" fmla="*/ 2147483647 w 432"/>
                      <a:gd name="T5" fmla="*/ 2147483647 h 960"/>
                      <a:gd name="T6" fmla="*/ 2147483647 w 432"/>
                      <a:gd name="T7" fmla="*/ 2147483647 h 960"/>
                      <a:gd name="T8" fmla="*/ 2147483647 w 432"/>
                      <a:gd name="T9" fmla="*/ 2147483647 h 960"/>
                      <a:gd name="T10" fmla="*/ 2147483647 w 432"/>
                      <a:gd name="T11" fmla="*/ 2147483647 h 960"/>
                      <a:gd name="T12" fmla="*/ 2147483647 w 432"/>
                      <a:gd name="T13" fmla="*/ 2147483647 h 960"/>
                      <a:gd name="T14" fmla="*/ 2147483647 w 432"/>
                      <a:gd name="T15" fmla="*/ 2147483647 h 960"/>
                      <a:gd name="T16" fmla="*/ 2147483647 w 432"/>
                      <a:gd name="T17" fmla="*/ 2147483647 h 960"/>
                      <a:gd name="T18" fmla="*/ 2147483647 w 432"/>
                      <a:gd name="T19" fmla="*/ 2147483647 h 960"/>
                      <a:gd name="T20" fmla="*/ 0 w 432"/>
                      <a:gd name="T21" fmla="*/ 0 h 96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32"/>
                      <a:gd name="T34" fmla="*/ 0 h 960"/>
                      <a:gd name="T35" fmla="*/ 432 w 432"/>
                      <a:gd name="T36" fmla="*/ 960 h 96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32" h="960">
                        <a:moveTo>
                          <a:pt x="0" y="0"/>
                        </a:moveTo>
                        <a:lnTo>
                          <a:pt x="144" y="0"/>
                        </a:lnTo>
                        <a:lnTo>
                          <a:pt x="192" y="96"/>
                        </a:lnTo>
                        <a:lnTo>
                          <a:pt x="240" y="192"/>
                        </a:lnTo>
                        <a:lnTo>
                          <a:pt x="288" y="192"/>
                        </a:lnTo>
                        <a:lnTo>
                          <a:pt x="432" y="240"/>
                        </a:lnTo>
                        <a:lnTo>
                          <a:pt x="432" y="528"/>
                        </a:lnTo>
                        <a:lnTo>
                          <a:pt x="144" y="816"/>
                        </a:lnTo>
                        <a:lnTo>
                          <a:pt x="192" y="960"/>
                        </a:lnTo>
                        <a:lnTo>
                          <a:pt x="48" y="96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04" name="Freeform 19"/>
                  <p:cNvSpPr>
                    <a:spLocks/>
                  </p:cNvSpPr>
                  <p:nvPr/>
                </p:nvSpPr>
                <p:spPr bwMode="auto">
                  <a:xfrm>
                    <a:off x="7670800" y="2727325"/>
                    <a:ext cx="1008063" cy="827088"/>
                  </a:xfrm>
                  <a:custGeom>
                    <a:avLst/>
                    <a:gdLst>
                      <a:gd name="T0" fmla="*/ 2147483647 w 624"/>
                      <a:gd name="T1" fmla="*/ 0 h 576"/>
                      <a:gd name="T2" fmla="*/ 2147483647 w 624"/>
                      <a:gd name="T3" fmla="*/ 0 h 576"/>
                      <a:gd name="T4" fmla="*/ 0 w 624"/>
                      <a:gd name="T5" fmla="*/ 2147483647 h 576"/>
                      <a:gd name="T6" fmla="*/ 2147483647 w 624"/>
                      <a:gd name="T7" fmla="*/ 2147483647 h 576"/>
                      <a:gd name="T8" fmla="*/ 2147483647 w 624"/>
                      <a:gd name="T9" fmla="*/ 2147483647 h 576"/>
                      <a:gd name="T10" fmla="*/ 2147483647 w 624"/>
                      <a:gd name="T11" fmla="*/ 2147483647 h 576"/>
                      <a:gd name="T12" fmla="*/ 2147483647 w 624"/>
                      <a:gd name="T13" fmla="*/ 2147483647 h 576"/>
                      <a:gd name="T14" fmla="*/ 2147483647 w 624"/>
                      <a:gd name="T15" fmla="*/ 2147483647 h 576"/>
                      <a:gd name="T16" fmla="*/ 2147483647 w 624"/>
                      <a:gd name="T17" fmla="*/ 2147483647 h 576"/>
                      <a:gd name="T18" fmla="*/ 2147483647 w 624"/>
                      <a:gd name="T19" fmla="*/ 2147483647 h 576"/>
                      <a:gd name="T20" fmla="*/ 2147483647 w 624"/>
                      <a:gd name="T21" fmla="*/ 2147483647 h 576"/>
                      <a:gd name="T22" fmla="*/ 2147483647 w 624"/>
                      <a:gd name="T23" fmla="*/ 2147483647 h 576"/>
                      <a:gd name="T24" fmla="*/ 2147483647 w 624"/>
                      <a:gd name="T25" fmla="*/ 2147483647 h 576"/>
                      <a:gd name="T26" fmla="*/ 2147483647 w 624"/>
                      <a:gd name="T27" fmla="*/ 0 h 57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624"/>
                      <a:gd name="T43" fmla="*/ 0 h 576"/>
                      <a:gd name="T44" fmla="*/ 624 w 624"/>
                      <a:gd name="T45" fmla="*/ 576 h 57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624" h="576">
                        <a:moveTo>
                          <a:pt x="528" y="0"/>
                        </a:moveTo>
                        <a:lnTo>
                          <a:pt x="192" y="0"/>
                        </a:lnTo>
                        <a:lnTo>
                          <a:pt x="0" y="192"/>
                        </a:lnTo>
                        <a:lnTo>
                          <a:pt x="144" y="336"/>
                        </a:lnTo>
                        <a:lnTo>
                          <a:pt x="96" y="384"/>
                        </a:lnTo>
                        <a:lnTo>
                          <a:pt x="192" y="576"/>
                        </a:lnTo>
                        <a:lnTo>
                          <a:pt x="384" y="480"/>
                        </a:lnTo>
                        <a:lnTo>
                          <a:pt x="432" y="384"/>
                        </a:lnTo>
                        <a:lnTo>
                          <a:pt x="528" y="336"/>
                        </a:lnTo>
                        <a:lnTo>
                          <a:pt x="528" y="288"/>
                        </a:lnTo>
                        <a:lnTo>
                          <a:pt x="624" y="192"/>
                        </a:lnTo>
                        <a:lnTo>
                          <a:pt x="576" y="144"/>
                        </a:lnTo>
                        <a:lnTo>
                          <a:pt x="480" y="144"/>
                        </a:lnTo>
                        <a:lnTo>
                          <a:pt x="528" y="0"/>
                        </a:lnTo>
                        <a:close/>
                      </a:path>
                    </a:pathLst>
                  </a:custGeom>
                  <a:solidFill>
                    <a:srgbClr val="FFCC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05" name="Freeform 20"/>
                  <p:cNvSpPr>
                    <a:spLocks/>
                  </p:cNvSpPr>
                  <p:nvPr/>
                </p:nvSpPr>
                <p:spPr bwMode="auto">
                  <a:xfrm>
                    <a:off x="152400" y="1627188"/>
                    <a:ext cx="1395413" cy="687387"/>
                  </a:xfrm>
                  <a:custGeom>
                    <a:avLst/>
                    <a:gdLst>
                      <a:gd name="T0" fmla="*/ 0 w 864"/>
                      <a:gd name="T1" fmla="*/ 0 h 480"/>
                      <a:gd name="T2" fmla="*/ 0 w 864"/>
                      <a:gd name="T3" fmla="*/ 2147483647 h 480"/>
                      <a:gd name="T4" fmla="*/ 2147483647 w 864"/>
                      <a:gd name="T5" fmla="*/ 2147483647 h 480"/>
                      <a:gd name="T6" fmla="*/ 2147483647 w 864"/>
                      <a:gd name="T7" fmla="*/ 2147483647 h 480"/>
                      <a:gd name="T8" fmla="*/ 2147483647 w 864"/>
                      <a:gd name="T9" fmla="*/ 2147483647 h 480"/>
                      <a:gd name="T10" fmla="*/ 2147483647 w 864"/>
                      <a:gd name="T11" fmla="*/ 0 h 480"/>
                      <a:gd name="T12" fmla="*/ 0 w 864"/>
                      <a:gd name="T13" fmla="*/ 0 h 4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864"/>
                      <a:gd name="T22" fmla="*/ 0 h 480"/>
                      <a:gd name="T23" fmla="*/ 864 w 864"/>
                      <a:gd name="T24" fmla="*/ 480 h 48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864" h="480">
                        <a:moveTo>
                          <a:pt x="0" y="0"/>
                        </a:moveTo>
                        <a:lnTo>
                          <a:pt x="0" y="480"/>
                        </a:lnTo>
                        <a:lnTo>
                          <a:pt x="480" y="480"/>
                        </a:lnTo>
                        <a:lnTo>
                          <a:pt x="672" y="288"/>
                        </a:lnTo>
                        <a:lnTo>
                          <a:pt x="864" y="288"/>
                        </a:lnTo>
                        <a:lnTo>
                          <a:pt x="86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06" name="Freeform 21"/>
                  <p:cNvSpPr>
                    <a:spLocks/>
                  </p:cNvSpPr>
                  <p:nvPr/>
                </p:nvSpPr>
                <p:spPr bwMode="auto">
                  <a:xfrm>
                    <a:off x="152400" y="2314575"/>
                    <a:ext cx="774700" cy="757238"/>
                  </a:xfrm>
                  <a:custGeom>
                    <a:avLst/>
                    <a:gdLst>
                      <a:gd name="T0" fmla="*/ 2147483647 w 480"/>
                      <a:gd name="T1" fmla="*/ 0 h 528"/>
                      <a:gd name="T2" fmla="*/ 2147483647 w 480"/>
                      <a:gd name="T3" fmla="*/ 2147483647 h 528"/>
                      <a:gd name="T4" fmla="*/ 2147483647 w 480"/>
                      <a:gd name="T5" fmla="*/ 2147483647 h 528"/>
                      <a:gd name="T6" fmla="*/ 2147483647 w 480"/>
                      <a:gd name="T7" fmla="*/ 2147483647 h 528"/>
                      <a:gd name="T8" fmla="*/ 0 w 480"/>
                      <a:gd name="T9" fmla="*/ 2147483647 h 528"/>
                      <a:gd name="T10" fmla="*/ 0 w 480"/>
                      <a:gd name="T11" fmla="*/ 0 h 528"/>
                      <a:gd name="T12" fmla="*/ 2147483647 w 480"/>
                      <a:gd name="T13" fmla="*/ 0 h 52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80"/>
                      <a:gd name="T22" fmla="*/ 0 h 528"/>
                      <a:gd name="T23" fmla="*/ 480 w 480"/>
                      <a:gd name="T24" fmla="*/ 528 h 52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80" h="528">
                        <a:moveTo>
                          <a:pt x="480" y="0"/>
                        </a:moveTo>
                        <a:lnTo>
                          <a:pt x="480" y="384"/>
                        </a:lnTo>
                        <a:lnTo>
                          <a:pt x="384" y="528"/>
                        </a:lnTo>
                        <a:lnTo>
                          <a:pt x="336" y="432"/>
                        </a:ln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48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07" name="Freeform 185"/>
                  <p:cNvSpPr>
                    <a:spLocks/>
                  </p:cNvSpPr>
                  <p:nvPr/>
                </p:nvSpPr>
                <p:spPr bwMode="auto">
                  <a:xfrm>
                    <a:off x="152400" y="4105275"/>
                    <a:ext cx="1008063" cy="962025"/>
                  </a:xfrm>
                  <a:custGeom>
                    <a:avLst/>
                    <a:gdLst>
                      <a:gd name="T0" fmla="*/ 0 w 624"/>
                      <a:gd name="T1" fmla="*/ 0 h 672"/>
                      <a:gd name="T2" fmla="*/ 0 w 624"/>
                      <a:gd name="T3" fmla="*/ 2147483647 h 672"/>
                      <a:gd name="T4" fmla="*/ 2147483647 w 624"/>
                      <a:gd name="T5" fmla="*/ 2147483647 h 672"/>
                      <a:gd name="T6" fmla="*/ 2147483647 w 624"/>
                      <a:gd name="T7" fmla="*/ 2147483647 h 672"/>
                      <a:gd name="T8" fmla="*/ 2147483647 w 624"/>
                      <a:gd name="T9" fmla="*/ 2147483647 h 672"/>
                      <a:gd name="T10" fmla="*/ 2147483647 w 624"/>
                      <a:gd name="T11" fmla="*/ 2147483647 h 672"/>
                      <a:gd name="T12" fmla="*/ 2147483647 w 624"/>
                      <a:gd name="T13" fmla="*/ 2147483647 h 672"/>
                      <a:gd name="T14" fmla="*/ 2147483647 w 624"/>
                      <a:gd name="T15" fmla="*/ 2147483647 h 672"/>
                      <a:gd name="T16" fmla="*/ 2147483647 w 624"/>
                      <a:gd name="T17" fmla="*/ 2147483647 h 672"/>
                      <a:gd name="T18" fmla="*/ 2147483647 w 624"/>
                      <a:gd name="T19" fmla="*/ 0 h 672"/>
                      <a:gd name="T20" fmla="*/ 0 w 624"/>
                      <a:gd name="T21" fmla="*/ 0 h 67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624"/>
                      <a:gd name="T34" fmla="*/ 0 h 672"/>
                      <a:gd name="T35" fmla="*/ 624 w 624"/>
                      <a:gd name="T36" fmla="*/ 672 h 672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624" h="672">
                        <a:moveTo>
                          <a:pt x="0" y="0"/>
                        </a:moveTo>
                        <a:lnTo>
                          <a:pt x="0" y="672"/>
                        </a:lnTo>
                        <a:lnTo>
                          <a:pt x="240" y="624"/>
                        </a:lnTo>
                        <a:lnTo>
                          <a:pt x="384" y="624"/>
                        </a:lnTo>
                        <a:lnTo>
                          <a:pt x="432" y="672"/>
                        </a:lnTo>
                        <a:lnTo>
                          <a:pt x="528" y="576"/>
                        </a:lnTo>
                        <a:lnTo>
                          <a:pt x="576" y="576"/>
                        </a:lnTo>
                        <a:lnTo>
                          <a:pt x="624" y="480"/>
                        </a:lnTo>
                        <a:lnTo>
                          <a:pt x="528" y="288"/>
                        </a:lnTo>
                        <a:lnTo>
                          <a:pt x="14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08" name="Freeform 186"/>
                  <p:cNvSpPr>
                    <a:spLocks/>
                  </p:cNvSpPr>
                  <p:nvPr/>
                </p:nvSpPr>
                <p:spPr bwMode="auto">
                  <a:xfrm>
                    <a:off x="849313" y="4722813"/>
                    <a:ext cx="1163637" cy="827087"/>
                  </a:xfrm>
                  <a:custGeom>
                    <a:avLst/>
                    <a:gdLst>
                      <a:gd name="T0" fmla="*/ 0 w 720"/>
                      <a:gd name="T1" fmla="*/ 2147483647 h 576"/>
                      <a:gd name="T2" fmla="*/ 2147483647 w 720"/>
                      <a:gd name="T3" fmla="*/ 2147483647 h 576"/>
                      <a:gd name="T4" fmla="*/ 2147483647 w 720"/>
                      <a:gd name="T5" fmla="*/ 2147483647 h 576"/>
                      <a:gd name="T6" fmla="*/ 2147483647 w 720"/>
                      <a:gd name="T7" fmla="*/ 2147483647 h 576"/>
                      <a:gd name="T8" fmla="*/ 2147483647 w 720"/>
                      <a:gd name="T9" fmla="*/ 0 h 576"/>
                      <a:gd name="T10" fmla="*/ 2147483647 w 720"/>
                      <a:gd name="T11" fmla="*/ 2147483647 h 576"/>
                      <a:gd name="T12" fmla="*/ 2147483647 w 720"/>
                      <a:gd name="T13" fmla="*/ 2147483647 h 576"/>
                      <a:gd name="T14" fmla="*/ 2147483647 w 720"/>
                      <a:gd name="T15" fmla="*/ 2147483647 h 576"/>
                      <a:gd name="T16" fmla="*/ 2147483647 w 720"/>
                      <a:gd name="T17" fmla="*/ 2147483647 h 576"/>
                      <a:gd name="T18" fmla="*/ 2147483647 w 720"/>
                      <a:gd name="T19" fmla="*/ 2147483647 h 576"/>
                      <a:gd name="T20" fmla="*/ 0 w 720"/>
                      <a:gd name="T21" fmla="*/ 2147483647 h 57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720"/>
                      <a:gd name="T34" fmla="*/ 0 h 576"/>
                      <a:gd name="T35" fmla="*/ 720 w 720"/>
                      <a:gd name="T36" fmla="*/ 576 h 57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720" h="576">
                        <a:moveTo>
                          <a:pt x="0" y="240"/>
                        </a:moveTo>
                        <a:lnTo>
                          <a:pt x="192" y="48"/>
                        </a:lnTo>
                        <a:lnTo>
                          <a:pt x="336" y="48"/>
                        </a:lnTo>
                        <a:lnTo>
                          <a:pt x="432" y="96"/>
                        </a:lnTo>
                        <a:lnTo>
                          <a:pt x="528" y="0"/>
                        </a:lnTo>
                        <a:lnTo>
                          <a:pt x="720" y="144"/>
                        </a:lnTo>
                        <a:lnTo>
                          <a:pt x="624" y="384"/>
                        </a:lnTo>
                        <a:lnTo>
                          <a:pt x="624" y="576"/>
                        </a:lnTo>
                        <a:lnTo>
                          <a:pt x="144" y="576"/>
                        </a:lnTo>
                        <a:lnTo>
                          <a:pt x="144" y="240"/>
                        </a:lnTo>
                        <a:lnTo>
                          <a:pt x="0" y="24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09" name="Freeform 187"/>
                  <p:cNvSpPr>
                    <a:spLocks/>
                  </p:cNvSpPr>
                  <p:nvPr/>
                </p:nvSpPr>
                <p:spPr bwMode="auto">
                  <a:xfrm>
                    <a:off x="927100" y="2038350"/>
                    <a:ext cx="854075" cy="827088"/>
                  </a:xfrm>
                  <a:custGeom>
                    <a:avLst/>
                    <a:gdLst>
                      <a:gd name="T0" fmla="*/ 0 w 528"/>
                      <a:gd name="T1" fmla="*/ 2147483647 h 576"/>
                      <a:gd name="T2" fmla="*/ 0 w 528"/>
                      <a:gd name="T3" fmla="*/ 2147483647 h 576"/>
                      <a:gd name="T4" fmla="*/ 2147483647 w 528"/>
                      <a:gd name="T5" fmla="*/ 2147483647 h 576"/>
                      <a:gd name="T6" fmla="*/ 2147483647 w 528"/>
                      <a:gd name="T7" fmla="*/ 2147483647 h 576"/>
                      <a:gd name="T8" fmla="*/ 2147483647 w 528"/>
                      <a:gd name="T9" fmla="*/ 2147483647 h 576"/>
                      <a:gd name="T10" fmla="*/ 2147483647 w 528"/>
                      <a:gd name="T11" fmla="*/ 2147483647 h 576"/>
                      <a:gd name="T12" fmla="*/ 2147483647 w 528"/>
                      <a:gd name="T13" fmla="*/ 2147483647 h 576"/>
                      <a:gd name="T14" fmla="*/ 2147483647 w 528"/>
                      <a:gd name="T15" fmla="*/ 0 h 576"/>
                      <a:gd name="T16" fmla="*/ 2147483647 w 528"/>
                      <a:gd name="T17" fmla="*/ 0 h 576"/>
                      <a:gd name="T18" fmla="*/ 0 w 528"/>
                      <a:gd name="T19" fmla="*/ 2147483647 h 57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528"/>
                      <a:gd name="T31" fmla="*/ 0 h 576"/>
                      <a:gd name="T32" fmla="*/ 528 w 528"/>
                      <a:gd name="T33" fmla="*/ 576 h 57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528" h="576">
                        <a:moveTo>
                          <a:pt x="0" y="192"/>
                        </a:moveTo>
                        <a:lnTo>
                          <a:pt x="0" y="576"/>
                        </a:lnTo>
                        <a:lnTo>
                          <a:pt x="336" y="576"/>
                        </a:lnTo>
                        <a:lnTo>
                          <a:pt x="384" y="384"/>
                        </a:lnTo>
                        <a:lnTo>
                          <a:pt x="528" y="384"/>
                        </a:lnTo>
                        <a:lnTo>
                          <a:pt x="528" y="240"/>
                        </a:lnTo>
                        <a:lnTo>
                          <a:pt x="480" y="240"/>
                        </a:lnTo>
                        <a:lnTo>
                          <a:pt x="480" y="0"/>
                        </a:lnTo>
                        <a:lnTo>
                          <a:pt x="192" y="0"/>
                        </a:lnTo>
                        <a:lnTo>
                          <a:pt x="0" y="19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10" name="Freeform 188"/>
                  <p:cNvSpPr>
                    <a:spLocks/>
                  </p:cNvSpPr>
                  <p:nvPr/>
                </p:nvSpPr>
                <p:spPr bwMode="auto">
                  <a:xfrm>
                    <a:off x="1701800" y="2038350"/>
                    <a:ext cx="854075" cy="550863"/>
                  </a:xfrm>
                  <a:custGeom>
                    <a:avLst/>
                    <a:gdLst>
                      <a:gd name="T0" fmla="*/ 0 w 528"/>
                      <a:gd name="T1" fmla="*/ 0 h 384"/>
                      <a:gd name="T2" fmla="*/ 2147483647 w 528"/>
                      <a:gd name="T3" fmla="*/ 0 h 384"/>
                      <a:gd name="T4" fmla="*/ 2147483647 w 528"/>
                      <a:gd name="T5" fmla="*/ 2147483647 h 384"/>
                      <a:gd name="T6" fmla="*/ 2147483647 w 528"/>
                      <a:gd name="T7" fmla="*/ 2147483647 h 384"/>
                      <a:gd name="T8" fmla="*/ 2147483647 w 528"/>
                      <a:gd name="T9" fmla="*/ 2147483647 h 384"/>
                      <a:gd name="T10" fmla="*/ 2147483647 w 528"/>
                      <a:gd name="T11" fmla="*/ 2147483647 h 384"/>
                      <a:gd name="T12" fmla="*/ 2147483647 w 528"/>
                      <a:gd name="T13" fmla="*/ 2147483647 h 384"/>
                      <a:gd name="T14" fmla="*/ 2147483647 w 528"/>
                      <a:gd name="T15" fmla="*/ 2147483647 h 384"/>
                      <a:gd name="T16" fmla="*/ 2147483647 w 528"/>
                      <a:gd name="T17" fmla="*/ 2147483647 h 384"/>
                      <a:gd name="T18" fmla="*/ 2147483647 w 528"/>
                      <a:gd name="T19" fmla="*/ 2147483647 h 384"/>
                      <a:gd name="T20" fmla="*/ 2147483647 w 528"/>
                      <a:gd name="T21" fmla="*/ 2147483647 h 384"/>
                      <a:gd name="T22" fmla="*/ 0 w 528"/>
                      <a:gd name="T23" fmla="*/ 2147483647 h 384"/>
                      <a:gd name="T24" fmla="*/ 0 w 528"/>
                      <a:gd name="T25" fmla="*/ 2147483647 h 384"/>
                      <a:gd name="T26" fmla="*/ 0 w 528"/>
                      <a:gd name="T27" fmla="*/ 0 h 38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528"/>
                      <a:gd name="T43" fmla="*/ 0 h 384"/>
                      <a:gd name="T44" fmla="*/ 528 w 528"/>
                      <a:gd name="T45" fmla="*/ 384 h 384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528" h="384">
                        <a:moveTo>
                          <a:pt x="0" y="0"/>
                        </a:moveTo>
                        <a:lnTo>
                          <a:pt x="528" y="0"/>
                        </a:lnTo>
                        <a:lnTo>
                          <a:pt x="528" y="240"/>
                        </a:lnTo>
                        <a:lnTo>
                          <a:pt x="384" y="240"/>
                        </a:lnTo>
                        <a:lnTo>
                          <a:pt x="384" y="384"/>
                        </a:lnTo>
                        <a:lnTo>
                          <a:pt x="288" y="384"/>
                        </a:lnTo>
                        <a:lnTo>
                          <a:pt x="288" y="240"/>
                        </a:lnTo>
                        <a:lnTo>
                          <a:pt x="96" y="240"/>
                        </a:lnTo>
                        <a:lnTo>
                          <a:pt x="96" y="288"/>
                        </a:lnTo>
                        <a:lnTo>
                          <a:pt x="48" y="288"/>
                        </a:lnTo>
                        <a:lnTo>
                          <a:pt x="48" y="240"/>
                        </a:lnTo>
                        <a:lnTo>
                          <a:pt x="0" y="240"/>
                        </a:lnTo>
                        <a:lnTo>
                          <a:pt x="0" y="4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11" name="Freeform 189"/>
                  <p:cNvSpPr>
                    <a:spLocks/>
                  </p:cNvSpPr>
                  <p:nvPr/>
                </p:nvSpPr>
                <p:spPr bwMode="auto">
                  <a:xfrm>
                    <a:off x="1392238" y="2382838"/>
                    <a:ext cx="774700" cy="895350"/>
                  </a:xfrm>
                  <a:custGeom>
                    <a:avLst/>
                    <a:gdLst>
                      <a:gd name="T0" fmla="*/ 0 w 480"/>
                      <a:gd name="T1" fmla="*/ 2147483647 h 624"/>
                      <a:gd name="T2" fmla="*/ 2147483647 w 480"/>
                      <a:gd name="T3" fmla="*/ 2147483647 h 624"/>
                      <a:gd name="T4" fmla="*/ 2147483647 w 480"/>
                      <a:gd name="T5" fmla="*/ 2147483647 h 624"/>
                      <a:gd name="T6" fmla="*/ 2147483647 w 480"/>
                      <a:gd name="T7" fmla="*/ 0 h 624"/>
                      <a:gd name="T8" fmla="*/ 2147483647 w 480"/>
                      <a:gd name="T9" fmla="*/ 0 h 624"/>
                      <a:gd name="T10" fmla="*/ 2147483647 w 480"/>
                      <a:gd name="T11" fmla="*/ 2147483647 h 624"/>
                      <a:gd name="T12" fmla="*/ 2147483647 w 480"/>
                      <a:gd name="T13" fmla="*/ 2147483647 h 624"/>
                      <a:gd name="T14" fmla="*/ 2147483647 w 480"/>
                      <a:gd name="T15" fmla="*/ 2147483647 h 624"/>
                      <a:gd name="T16" fmla="*/ 2147483647 w 480"/>
                      <a:gd name="T17" fmla="*/ 2147483647 h 624"/>
                      <a:gd name="T18" fmla="*/ 2147483647 w 480"/>
                      <a:gd name="T19" fmla="*/ 2147483647 h 624"/>
                      <a:gd name="T20" fmla="*/ 0 w 480"/>
                      <a:gd name="T21" fmla="*/ 2147483647 h 62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80"/>
                      <a:gd name="T34" fmla="*/ 0 h 624"/>
                      <a:gd name="T35" fmla="*/ 480 w 480"/>
                      <a:gd name="T36" fmla="*/ 624 h 62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80" h="624">
                        <a:moveTo>
                          <a:pt x="0" y="336"/>
                        </a:moveTo>
                        <a:lnTo>
                          <a:pt x="96" y="624"/>
                        </a:lnTo>
                        <a:lnTo>
                          <a:pt x="480" y="528"/>
                        </a:lnTo>
                        <a:lnTo>
                          <a:pt x="480" y="0"/>
                        </a:lnTo>
                        <a:lnTo>
                          <a:pt x="288" y="0"/>
                        </a:lnTo>
                        <a:lnTo>
                          <a:pt x="288" y="48"/>
                        </a:lnTo>
                        <a:lnTo>
                          <a:pt x="240" y="48"/>
                        </a:lnTo>
                        <a:lnTo>
                          <a:pt x="240" y="144"/>
                        </a:lnTo>
                        <a:lnTo>
                          <a:pt x="96" y="144"/>
                        </a:lnTo>
                        <a:lnTo>
                          <a:pt x="48" y="336"/>
                        </a:lnTo>
                        <a:lnTo>
                          <a:pt x="0" y="336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12" name="Freeform 190"/>
                  <p:cNvSpPr>
                    <a:spLocks/>
                  </p:cNvSpPr>
                  <p:nvPr/>
                </p:nvSpPr>
                <p:spPr bwMode="auto">
                  <a:xfrm>
                    <a:off x="695325" y="2865438"/>
                    <a:ext cx="696913" cy="895350"/>
                  </a:xfrm>
                  <a:custGeom>
                    <a:avLst/>
                    <a:gdLst>
                      <a:gd name="T0" fmla="*/ 2147483647 w 432"/>
                      <a:gd name="T1" fmla="*/ 0 h 624"/>
                      <a:gd name="T2" fmla="*/ 2147483647 w 432"/>
                      <a:gd name="T3" fmla="*/ 0 h 624"/>
                      <a:gd name="T4" fmla="*/ 2147483647 w 432"/>
                      <a:gd name="T5" fmla="*/ 2147483647 h 624"/>
                      <a:gd name="T6" fmla="*/ 0 w 432"/>
                      <a:gd name="T7" fmla="*/ 2147483647 h 624"/>
                      <a:gd name="T8" fmla="*/ 0 w 432"/>
                      <a:gd name="T9" fmla="*/ 2147483647 h 624"/>
                      <a:gd name="T10" fmla="*/ 2147483647 w 432"/>
                      <a:gd name="T11" fmla="*/ 2147483647 h 624"/>
                      <a:gd name="T12" fmla="*/ 2147483647 w 432"/>
                      <a:gd name="T13" fmla="*/ 0 h 62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32"/>
                      <a:gd name="T22" fmla="*/ 0 h 624"/>
                      <a:gd name="T23" fmla="*/ 432 w 432"/>
                      <a:gd name="T24" fmla="*/ 624 h 62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32" h="624">
                        <a:moveTo>
                          <a:pt x="144" y="0"/>
                        </a:moveTo>
                        <a:lnTo>
                          <a:pt x="432" y="0"/>
                        </a:lnTo>
                        <a:lnTo>
                          <a:pt x="432" y="624"/>
                        </a:lnTo>
                        <a:lnTo>
                          <a:pt x="0" y="624"/>
                        </a:lnTo>
                        <a:lnTo>
                          <a:pt x="0" y="432"/>
                        </a:lnTo>
                        <a:lnTo>
                          <a:pt x="48" y="144"/>
                        </a:lnTo>
                        <a:lnTo>
                          <a:pt x="144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13" name="Freeform 191"/>
                  <p:cNvSpPr>
                    <a:spLocks/>
                  </p:cNvSpPr>
                  <p:nvPr/>
                </p:nvSpPr>
                <p:spPr bwMode="auto">
                  <a:xfrm>
                    <a:off x="1392238" y="2865438"/>
                    <a:ext cx="774700" cy="1239837"/>
                  </a:xfrm>
                  <a:custGeom>
                    <a:avLst/>
                    <a:gdLst>
                      <a:gd name="T0" fmla="*/ 2147483647 w 480"/>
                      <a:gd name="T1" fmla="*/ 2147483647 h 864"/>
                      <a:gd name="T2" fmla="*/ 2147483647 w 480"/>
                      <a:gd name="T3" fmla="*/ 2147483647 h 864"/>
                      <a:gd name="T4" fmla="*/ 2147483647 w 480"/>
                      <a:gd name="T5" fmla="*/ 2147483647 h 864"/>
                      <a:gd name="T6" fmla="*/ 2147483647 w 480"/>
                      <a:gd name="T7" fmla="*/ 2147483647 h 864"/>
                      <a:gd name="T8" fmla="*/ 2147483647 w 480"/>
                      <a:gd name="T9" fmla="*/ 2147483647 h 864"/>
                      <a:gd name="T10" fmla="*/ 0 w 480"/>
                      <a:gd name="T11" fmla="*/ 2147483647 h 864"/>
                      <a:gd name="T12" fmla="*/ 0 w 480"/>
                      <a:gd name="T13" fmla="*/ 0 h 864"/>
                      <a:gd name="T14" fmla="*/ 2147483647 w 480"/>
                      <a:gd name="T15" fmla="*/ 2147483647 h 864"/>
                      <a:gd name="T16" fmla="*/ 2147483647 w 480"/>
                      <a:gd name="T17" fmla="*/ 2147483647 h 86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480"/>
                      <a:gd name="T28" fmla="*/ 0 h 864"/>
                      <a:gd name="T29" fmla="*/ 480 w 480"/>
                      <a:gd name="T30" fmla="*/ 864 h 864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480" h="864">
                        <a:moveTo>
                          <a:pt x="480" y="192"/>
                        </a:moveTo>
                        <a:lnTo>
                          <a:pt x="480" y="528"/>
                        </a:lnTo>
                        <a:lnTo>
                          <a:pt x="240" y="864"/>
                        </a:lnTo>
                        <a:lnTo>
                          <a:pt x="144" y="816"/>
                        </a:lnTo>
                        <a:lnTo>
                          <a:pt x="144" y="720"/>
                        </a:lnTo>
                        <a:lnTo>
                          <a:pt x="0" y="624"/>
                        </a:lnTo>
                        <a:lnTo>
                          <a:pt x="0" y="0"/>
                        </a:lnTo>
                        <a:lnTo>
                          <a:pt x="96" y="288"/>
                        </a:lnTo>
                        <a:lnTo>
                          <a:pt x="480" y="19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14" name="Freeform 192"/>
                  <p:cNvSpPr>
                    <a:spLocks/>
                  </p:cNvSpPr>
                  <p:nvPr/>
                </p:nvSpPr>
                <p:spPr bwMode="auto">
                  <a:xfrm>
                    <a:off x="2166938" y="2520950"/>
                    <a:ext cx="776287" cy="827088"/>
                  </a:xfrm>
                  <a:custGeom>
                    <a:avLst/>
                    <a:gdLst>
                      <a:gd name="T0" fmla="*/ 2147483647 w 480"/>
                      <a:gd name="T1" fmla="*/ 0 h 576"/>
                      <a:gd name="T2" fmla="*/ 2147483647 w 480"/>
                      <a:gd name="T3" fmla="*/ 0 h 576"/>
                      <a:gd name="T4" fmla="*/ 2147483647 w 480"/>
                      <a:gd name="T5" fmla="*/ 2147483647 h 576"/>
                      <a:gd name="T6" fmla="*/ 2147483647 w 480"/>
                      <a:gd name="T7" fmla="*/ 2147483647 h 576"/>
                      <a:gd name="T8" fmla="*/ 2147483647 w 480"/>
                      <a:gd name="T9" fmla="*/ 2147483647 h 576"/>
                      <a:gd name="T10" fmla="*/ 2147483647 w 480"/>
                      <a:gd name="T11" fmla="*/ 2147483647 h 576"/>
                      <a:gd name="T12" fmla="*/ 0 w 480"/>
                      <a:gd name="T13" fmla="*/ 2147483647 h 576"/>
                      <a:gd name="T14" fmla="*/ 0 w 480"/>
                      <a:gd name="T15" fmla="*/ 2147483647 h 576"/>
                      <a:gd name="T16" fmla="*/ 2147483647 w 480"/>
                      <a:gd name="T17" fmla="*/ 2147483647 h 576"/>
                      <a:gd name="T18" fmla="*/ 2147483647 w 480"/>
                      <a:gd name="T19" fmla="*/ 0 h 57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480"/>
                      <a:gd name="T31" fmla="*/ 0 h 576"/>
                      <a:gd name="T32" fmla="*/ 480 w 480"/>
                      <a:gd name="T33" fmla="*/ 576 h 57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480" h="576">
                        <a:moveTo>
                          <a:pt x="96" y="0"/>
                        </a:moveTo>
                        <a:lnTo>
                          <a:pt x="240" y="0"/>
                        </a:lnTo>
                        <a:lnTo>
                          <a:pt x="480" y="144"/>
                        </a:lnTo>
                        <a:lnTo>
                          <a:pt x="480" y="192"/>
                        </a:lnTo>
                        <a:lnTo>
                          <a:pt x="384" y="240"/>
                        </a:lnTo>
                        <a:lnTo>
                          <a:pt x="384" y="576"/>
                        </a:lnTo>
                        <a:lnTo>
                          <a:pt x="0" y="576"/>
                        </a:lnTo>
                        <a:lnTo>
                          <a:pt x="0" y="48"/>
                        </a:lnTo>
                        <a:lnTo>
                          <a:pt x="96" y="48"/>
                        </a:lnTo>
                        <a:lnTo>
                          <a:pt x="96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15" name="Freeform 193"/>
                  <p:cNvSpPr>
                    <a:spLocks/>
                  </p:cNvSpPr>
                  <p:nvPr/>
                </p:nvSpPr>
                <p:spPr bwMode="auto">
                  <a:xfrm>
                    <a:off x="1781175" y="3348038"/>
                    <a:ext cx="1006475" cy="962025"/>
                  </a:xfrm>
                  <a:custGeom>
                    <a:avLst/>
                    <a:gdLst>
                      <a:gd name="T0" fmla="*/ 2147483647 w 624"/>
                      <a:gd name="T1" fmla="*/ 0 h 672"/>
                      <a:gd name="T2" fmla="*/ 2147483647 w 624"/>
                      <a:gd name="T3" fmla="*/ 2147483647 h 672"/>
                      <a:gd name="T4" fmla="*/ 0 w 624"/>
                      <a:gd name="T5" fmla="*/ 2147483647 h 672"/>
                      <a:gd name="T6" fmla="*/ 2147483647 w 624"/>
                      <a:gd name="T7" fmla="*/ 2147483647 h 672"/>
                      <a:gd name="T8" fmla="*/ 2147483647 w 624"/>
                      <a:gd name="T9" fmla="*/ 2147483647 h 672"/>
                      <a:gd name="T10" fmla="*/ 2147483647 w 624"/>
                      <a:gd name="T11" fmla="*/ 2147483647 h 672"/>
                      <a:gd name="T12" fmla="*/ 2147483647 w 624"/>
                      <a:gd name="T13" fmla="*/ 2147483647 h 672"/>
                      <a:gd name="T14" fmla="*/ 2147483647 w 624"/>
                      <a:gd name="T15" fmla="*/ 0 h 672"/>
                      <a:gd name="T16" fmla="*/ 2147483647 w 624"/>
                      <a:gd name="T17" fmla="*/ 0 h 67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624"/>
                      <a:gd name="T28" fmla="*/ 0 h 672"/>
                      <a:gd name="T29" fmla="*/ 624 w 624"/>
                      <a:gd name="T30" fmla="*/ 672 h 672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624" h="672">
                        <a:moveTo>
                          <a:pt x="240" y="0"/>
                        </a:moveTo>
                        <a:lnTo>
                          <a:pt x="240" y="192"/>
                        </a:lnTo>
                        <a:lnTo>
                          <a:pt x="0" y="528"/>
                        </a:lnTo>
                        <a:lnTo>
                          <a:pt x="336" y="672"/>
                        </a:lnTo>
                        <a:lnTo>
                          <a:pt x="432" y="624"/>
                        </a:lnTo>
                        <a:lnTo>
                          <a:pt x="480" y="672"/>
                        </a:lnTo>
                        <a:lnTo>
                          <a:pt x="624" y="240"/>
                        </a:lnTo>
                        <a:lnTo>
                          <a:pt x="624" y="0"/>
                        </a:lnTo>
                        <a:lnTo>
                          <a:pt x="24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16" name="Freeform 194"/>
                  <p:cNvSpPr>
                    <a:spLocks/>
                  </p:cNvSpPr>
                  <p:nvPr/>
                </p:nvSpPr>
                <p:spPr bwMode="auto">
                  <a:xfrm>
                    <a:off x="1858963" y="4506913"/>
                    <a:ext cx="1160462" cy="1033462"/>
                  </a:xfrm>
                  <a:custGeom>
                    <a:avLst/>
                    <a:gdLst>
                      <a:gd name="T0" fmla="*/ 0 w 720"/>
                      <a:gd name="T1" fmla="*/ 2147483647 h 720"/>
                      <a:gd name="T2" fmla="*/ 2147483647 w 720"/>
                      <a:gd name="T3" fmla="*/ 2147483647 h 720"/>
                      <a:gd name="T4" fmla="*/ 2147483647 w 720"/>
                      <a:gd name="T5" fmla="*/ 0 h 720"/>
                      <a:gd name="T6" fmla="*/ 2147483647 w 720"/>
                      <a:gd name="T7" fmla="*/ 0 h 720"/>
                      <a:gd name="T8" fmla="*/ 2147483647 w 720"/>
                      <a:gd name="T9" fmla="*/ 2147483647 h 720"/>
                      <a:gd name="T10" fmla="*/ 2147483647 w 720"/>
                      <a:gd name="T11" fmla="*/ 2147483647 h 720"/>
                      <a:gd name="T12" fmla="*/ 2147483647 w 720"/>
                      <a:gd name="T13" fmla="*/ 2147483647 h 720"/>
                      <a:gd name="T14" fmla="*/ 2147483647 w 720"/>
                      <a:gd name="T15" fmla="*/ 2147483647 h 720"/>
                      <a:gd name="T16" fmla="*/ 2147483647 w 720"/>
                      <a:gd name="T17" fmla="*/ 2147483647 h 720"/>
                      <a:gd name="T18" fmla="*/ 0 w 720"/>
                      <a:gd name="T19" fmla="*/ 2147483647 h 720"/>
                      <a:gd name="T20" fmla="*/ 0 w 720"/>
                      <a:gd name="T21" fmla="*/ 2147483647 h 72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720"/>
                      <a:gd name="T34" fmla="*/ 0 h 720"/>
                      <a:gd name="T35" fmla="*/ 720 w 720"/>
                      <a:gd name="T36" fmla="*/ 720 h 72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720" h="720">
                        <a:moveTo>
                          <a:pt x="0" y="528"/>
                        </a:moveTo>
                        <a:lnTo>
                          <a:pt x="96" y="288"/>
                        </a:lnTo>
                        <a:lnTo>
                          <a:pt x="336" y="0"/>
                        </a:lnTo>
                        <a:lnTo>
                          <a:pt x="480" y="0"/>
                        </a:lnTo>
                        <a:lnTo>
                          <a:pt x="480" y="48"/>
                        </a:lnTo>
                        <a:lnTo>
                          <a:pt x="720" y="48"/>
                        </a:lnTo>
                        <a:lnTo>
                          <a:pt x="624" y="288"/>
                        </a:lnTo>
                        <a:lnTo>
                          <a:pt x="624" y="624"/>
                        </a:lnTo>
                        <a:lnTo>
                          <a:pt x="576" y="720"/>
                        </a:lnTo>
                        <a:lnTo>
                          <a:pt x="0" y="720"/>
                        </a:lnTo>
                        <a:lnTo>
                          <a:pt x="0" y="528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17" name="Freeform 195"/>
                  <p:cNvSpPr>
                    <a:spLocks/>
                  </p:cNvSpPr>
                  <p:nvPr/>
                </p:nvSpPr>
                <p:spPr bwMode="auto">
                  <a:xfrm>
                    <a:off x="2400300" y="3692525"/>
                    <a:ext cx="1084263" cy="893763"/>
                  </a:xfrm>
                  <a:custGeom>
                    <a:avLst/>
                    <a:gdLst>
                      <a:gd name="T0" fmla="*/ 2147483647 w 672"/>
                      <a:gd name="T1" fmla="*/ 0 h 624"/>
                      <a:gd name="T2" fmla="*/ 2147483647 w 672"/>
                      <a:gd name="T3" fmla="*/ 2147483647 h 624"/>
                      <a:gd name="T4" fmla="*/ 0 w 672"/>
                      <a:gd name="T5" fmla="*/ 2147483647 h 624"/>
                      <a:gd name="T6" fmla="*/ 2147483647 w 672"/>
                      <a:gd name="T7" fmla="*/ 2147483647 h 624"/>
                      <a:gd name="T8" fmla="*/ 2147483647 w 672"/>
                      <a:gd name="T9" fmla="*/ 2147483647 h 624"/>
                      <a:gd name="T10" fmla="*/ 2147483647 w 672"/>
                      <a:gd name="T11" fmla="*/ 2147483647 h 624"/>
                      <a:gd name="T12" fmla="*/ 2147483647 w 672"/>
                      <a:gd name="T13" fmla="*/ 2147483647 h 624"/>
                      <a:gd name="T14" fmla="*/ 2147483647 w 672"/>
                      <a:gd name="T15" fmla="*/ 2147483647 h 624"/>
                      <a:gd name="T16" fmla="*/ 2147483647 w 672"/>
                      <a:gd name="T17" fmla="*/ 2147483647 h 624"/>
                      <a:gd name="T18" fmla="*/ 2147483647 w 672"/>
                      <a:gd name="T19" fmla="*/ 0 h 624"/>
                      <a:gd name="T20" fmla="*/ 2147483647 w 672"/>
                      <a:gd name="T21" fmla="*/ 0 h 62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672"/>
                      <a:gd name="T34" fmla="*/ 0 h 624"/>
                      <a:gd name="T35" fmla="*/ 672 w 672"/>
                      <a:gd name="T36" fmla="*/ 624 h 62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672" h="624">
                        <a:moveTo>
                          <a:pt x="240" y="0"/>
                        </a:moveTo>
                        <a:lnTo>
                          <a:pt x="96" y="432"/>
                        </a:lnTo>
                        <a:lnTo>
                          <a:pt x="0" y="576"/>
                        </a:lnTo>
                        <a:lnTo>
                          <a:pt x="144" y="576"/>
                        </a:lnTo>
                        <a:lnTo>
                          <a:pt x="144" y="624"/>
                        </a:lnTo>
                        <a:lnTo>
                          <a:pt x="384" y="624"/>
                        </a:lnTo>
                        <a:lnTo>
                          <a:pt x="432" y="480"/>
                        </a:lnTo>
                        <a:lnTo>
                          <a:pt x="480" y="432"/>
                        </a:lnTo>
                        <a:lnTo>
                          <a:pt x="480" y="240"/>
                        </a:lnTo>
                        <a:lnTo>
                          <a:pt x="672" y="0"/>
                        </a:lnTo>
                        <a:lnTo>
                          <a:pt x="24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18" name="Freeform 196"/>
                  <p:cNvSpPr>
                    <a:spLocks/>
                  </p:cNvSpPr>
                  <p:nvPr/>
                </p:nvSpPr>
                <p:spPr bwMode="auto">
                  <a:xfrm>
                    <a:off x="2322513" y="2038350"/>
                    <a:ext cx="1317625" cy="758825"/>
                  </a:xfrm>
                  <a:custGeom>
                    <a:avLst/>
                    <a:gdLst>
                      <a:gd name="T0" fmla="*/ 2147483647 w 816"/>
                      <a:gd name="T1" fmla="*/ 0 h 528"/>
                      <a:gd name="T2" fmla="*/ 2147483647 w 816"/>
                      <a:gd name="T3" fmla="*/ 0 h 528"/>
                      <a:gd name="T4" fmla="*/ 2147483647 w 816"/>
                      <a:gd name="T5" fmla="*/ 2147483647 h 528"/>
                      <a:gd name="T6" fmla="*/ 2147483647 w 816"/>
                      <a:gd name="T7" fmla="*/ 2147483647 h 528"/>
                      <a:gd name="T8" fmla="*/ 2147483647 w 816"/>
                      <a:gd name="T9" fmla="*/ 2147483647 h 528"/>
                      <a:gd name="T10" fmla="*/ 2147483647 w 816"/>
                      <a:gd name="T11" fmla="*/ 2147483647 h 528"/>
                      <a:gd name="T12" fmla="*/ 2147483647 w 816"/>
                      <a:gd name="T13" fmla="*/ 2147483647 h 528"/>
                      <a:gd name="T14" fmla="*/ 2147483647 w 816"/>
                      <a:gd name="T15" fmla="*/ 2147483647 h 528"/>
                      <a:gd name="T16" fmla="*/ 2147483647 w 816"/>
                      <a:gd name="T17" fmla="*/ 2147483647 h 528"/>
                      <a:gd name="T18" fmla="*/ 2147483647 w 816"/>
                      <a:gd name="T19" fmla="*/ 2147483647 h 528"/>
                      <a:gd name="T20" fmla="*/ 0 w 816"/>
                      <a:gd name="T21" fmla="*/ 2147483647 h 528"/>
                      <a:gd name="T22" fmla="*/ 0 w 816"/>
                      <a:gd name="T23" fmla="*/ 2147483647 h 528"/>
                      <a:gd name="T24" fmla="*/ 2147483647 w 816"/>
                      <a:gd name="T25" fmla="*/ 2147483647 h 528"/>
                      <a:gd name="T26" fmla="*/ 2147483647 w 816"/>
                      <a:gd name="T27" fmla="*/ 0 h 52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816"/>
                      <a:gd name="T43" fmla="*/ 0 h 528"/>
                      <a:gd name="T44" fmla="*/ 816 w 816"/>
                      <a:gd name="T45" fmla="*/ 528 h 528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816" h="528">
                        <a:moveTo>
                          <a:pt x="144" y="0"/>
                        </a:moveTo>
                        <a:lnTo>
                          <a:pt x="672" y="0"/>
                        </a:lnTo>
                        <a:lnTo>
                          <a:pt x="672" y="288"/>
                        </a:lnTo>
                        <a:lnTo>
                          <a:pt x="816" y="288"/>
                        </a:lnTo>
                        <a:lnTo>
                          <a:pt x="816" y="528"/>
                        </a:lnTo>
                        <a:lnTo>
                          <a:pt x="432" y="480"/>
                        </a:lnTo>
                        <a:lnTo>
                          <a:pt x="432" y="528"/>
                        </a:lnTo>
                        <a:lnTo>
                          <a:pt x="384" y="528"/>
                        </a:lnTo>
                        <a:lnTo>
                          <a:pt x="384" y="480"/>
                        </a:lnTo>
                        <a:lnTo>
                          <a:pt x="96" y="336"/>
                        </a:lnTo>
                        <a:lnTo>
                          <a:pt x="0" y="336"/>
                        </a:lnTo>
                        <a:lnTo>
                          <a:pt x="0" y="240"/>
                        </a:lnTo>
                        <a:lnTo>
                          <a:pt x="144" y="240"/>
                        </a:lnTo>
                        <a:lnTo>
                          <a:pt x="144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19" name="Freeform 197"/>
                  <p:cNvSpPr>
                    <a:spLocks/>
                  </p:cNvSpPr>
                  <p:nvPr/>
                </p:nvSpPr>
                <p:spPr bwMode="auto">
                  <a:xfrm>
                    <a:off x="3406775" y="2038350"/>
                    <a:ext cx="620713" cy="758825"/>
                  </a:xfrm>
                  <a:custGeom>
                    <a:avLst/>
                    <a:gdLst>
                      <a:gd name="T0" fmla="*/ 0 w 384"/>
                      <a:gd name="T1" fmla="*/ 0 h 528"/>
                      <a:gd name="T2" fmla="*/ 2147483647 w 384"/>
                      <a:gd name="T3" fmla="*/ 0 h 528"/>
                      <a:gd name="T4" fmla="*/ 2147483647 w 384"/>
                      <a:gd name="T5" fmla="*/ 2147483647 h 528"/>
                      <a:gd name="T6" fmla="*/ 2147483647 w 384"/>
                      <a:gd name="T7" fmla="*/ 2147483647 h 528"/>
                      <a:gd name="T8" fmla="*/ 2147483647 w 384"/>
                      <a:gd name="T9" fmla="*/ 2147483647 h 528"/>
                      <a:gd name="T10" fmla="*/ 2147483647 w 384"/>
                      <a:gd name="T11" fmla="*/ 2147483647 h 528"/>
                      <a:gd name="T12" fmla="*/ 2147483647 w 384"/>
                      <a:gd name="T13" fmla="*/ 2147483647 h 528"/>
                      <a:gd name="T14" fmla="*/ 2147483647 w 384"/>
                      <a:gd name="T15" fmla="*/ 2147483647 h 528"/>
                      <a:gd name="T16" fmla="*/ 0 w 384"/>
                      <a:gd name="T17" fmla="*/ 2147483647 h 528"/>
                      <a:gd name="T18" fmla="*/ 0 w 384"/>
                      <a:gd name="T19" fmla="*/ 2147483647 h 528"/>
                      <a:gd name="T20" fmla="*/ 0 w 384"/>
                      <a:gd name="T21" fmla="*/ 0 h 52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84"/>
                      <a:gd name="T34" fmla="*/ 0 h 528"/>
                      <a:gd name="T35" fmla="*/ 384 w 384"/>
                      <a:gd name="T36" fmla="*/ 528 h 52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84" h="528">
                        <a:moveTo>
                          <a:pt x="0" y="0"/>
                        </a:moveTo>
                        <a:lnTo>
                          <a:pt x="192" y="0"/>
                        </a:lnTo>
                        <a:lnTo>
                          <a:pt x="336" y="192"/>
                        </a:lnTo>
                        <a:lnTo>
                          <a:pt x="384" y="192"/>
                        </a:lnTo>
                        <a:lnTo>
                          <a:pt x="384" y="336"/>
                        </a:lnTo>
                        <a:lnTo>
                          <a:pt x="288" y="528"/>
                        </a:lnTo>
                        <a:lnTo>
                          <a:pt x="144" y="480"/>
                        </a:lnTo>
                        <a:lnTo>
                          <a:pt x="144" y="288"/>
                        </a:lnTo>
                        <a:lnTo>
                          <a:pt x="0" y="288"/>
                        </a:lnTo>
                        <a:lnTo>
                          <a:pt x="0" y="4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20" name="Freeform 198"/>
                  <p:cNvSpPr>
                    <a:spLocks/>
                  </p:cNvSpPr>
                  <p:nvPr/>
                </p:nvSpPr>
                <p:spPr bwMode="auto">
                  <a:xfrm>
                    <a:off x="2787650" y="2727325"/>
                    <a:ext cx="1163638" cy="965200"/>
                  </a:xfrm>
                  <a:custGeom>
                    <a:avLst/>
                    <a:gdLst>
                      <a:gd name="T0" fmla="*/ 0 w 720"/>
                      <a:gd name="T1" fmla="*/ 2147483647 h 672"/>
                      <a:gd name="T2" fmla="*/ 0 w 720"/>
                      <a:gd name="T3" fmla="*/ 2147483647 h 672"/>
                      <a:gd name="T4" fmla="*/ 2147483647 w 720"/>
                      <a:gd name="T5" fmla="*/ 2147483647 h 672"/>
                      <a:gd name="T6" fmla="*/ 2147483647 w 720"/>
                      <a:gd name="T7" fmla="*/ 2147483647 h 672"/>
                      <a:gd name="T8" fmla="*/ 2147483647 w 720"/>
                      <a:gd name="T9" fmla="*/ 2147483647 h 672"/>
                      <a:gd name="T10" fmla="*/ 2147483647 w 720"/>
                      <a:gd name="T11" fmla="*/ 2147483647 h 672"/>
                      <a:gd name="T12" fmla="*/ 2147483647 w 720"/>
                      <a:gd name="T13" fmla="*/ 2147483647 h 672"/>
                      <a:gd name="T14" fmla="*/ 2147483647 w 720"/>
                      <a:gd name="T15" fmla="*/ 2147483647 h 672"/>
                      <a:gd name="T16" fmla="*/ 2147483647 w 720"/>
                      <a:gd name="T17" fmla="*/ 2147483647 h 672"/>
                      <a:gd name="T18" fmla="*/ 2147483647 w 720"/>
                      <a:gd name="T19" fmla="*/ 2147483647 h 672"/>
                      <a:gd name="T20" fmla="*/ 2147483647 w 720"/>
                      <a:gd name="T21" fmla="*/ 0 h 672"/>
                      <a:gd name="T22" fmla="*/ 2147483647 w 720"/>
                      <a:gd name="T23" fmla="*/ 2147483647 h 672"/>
                      <a:gd name="T24" fmla="*/ 2147483647 w 720"/>
                      <a:gd name="T25" fmla="*/ 0 h 672"/>
                      <a:gd name="T26" fmla="*/ 2147483647 w 720"/>
                      <a:gd name="T27" fmla="*/ 2147483647 h 672"/>
                      <a:gd name="T28" fmla="*/ 2147483647 w 720"/>
                      <a:gd name="T29" fmla="*/ 2147483647 h 672"/>
                      <a:gd name="T30" fmla="*/ 0 w 720"/>
                      <a:gd name="T31" fmla="*/ 2147483647 h 67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720"/>
                      <a:gd name="T49" fmla="*/ 0 h 672"/>
                      <a:gd name="T50" fmla="*/ 720 w 720"/>
                      <a:gd name="T51" fmla="*/ 672 h 672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720" h="672">
                        <a:moveTo>
                          <a:pt x="0" y="96"/>
                        </a:moveTo>
                        <a:lnTo>
                          <a:pt x="0" y="672"/>
                        </a:lnTo>
                        <a:lnTo>
                          <a:pt x="432" y="672"/>
                        </a:lnTo>
                        <a:lnTo>
                          <a:pt x="432" y="624"/>
                        </a:lnTo>
                        <a:lnTo>
                          <a:pt x="624" y="336"/>
                        </a:lnTo>
                        <a:lnTo>
                          <a:pt x="672" y="384"/>
                        </a:lnTo>
                        <a:lnTo>
                          <a:pt x="720" y="288"/>
                        </a:lnTo>
                        <a:lnTo>
                          <a:pt x="672" y="192"/>
                        </a:lnTo>
                        <a:lnTo>
                          <a:pt x="720" y="96"/>
                        </a:lnTo>
                        <a:lnTo>
                          <a:pt x="672" y="48"/>
                        </a:lnTo>
                        <a:lnTo>
                          <a:pt x="528" y="0"/>
                        </a:lnTo>
                        <a:lnTo>
                          <a:pt x="528" y="48"/>
                        </a:lnTo>
                        <a:lnTo>
                          <a:pt x="144" y="0"/>
                        </a:lnTo>
                        <a:lnTo>
                          <a:pt x="144" y="48"/>
                        </a:lnTo>
                        <a:lnTo>
                          <a:pt x="96" y="48"/>
                        </a:lnTo>
                        <a:lnTo>
                          <a:pt x="0" y="96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21" name="Freeform 199"/>
                  <p:cNvSpPr>
                    <a:spLocks/>
                  </p:cNvSpPr>
                  <p:nvPr/>
                </p:nvSpPr>
                <p:spPr bwMode="auto">
                  <a:xfrm>
                    <a:off x="2787650" y="4378325"/>
                    <a:ext cx="1009650" cy="1171575"/>
                  </a:xfrm>
                  <a:custGeom>
                    <a:avLst/>
                    <a:gdLst>
                      <a:gd name="T0" fmla="*/ 0 w 624"/>
                      <a:gd name="T1" fmla="*/ 2147483647 h 816"/>
                      <a:gd name="T2" fmla="*/ 2147483647 w 624"/>
                      <a:gd name="T3" fmla="*/ 2147483647 h 816"/>
                      <a:gd name="T4" fmla="*/ 2147483647 w 624"/>
                      <a:gd name="T5" fmla="*/ 2147483647 h 816"/>
                      <a:gd name="T6" fmla="*/ 2147483647 w 624"/>
                      <a:gd name="T7" fmla="*/ 2147483647 h 816"/>
                      <a:gd name="T8" fmla="*/ 2147483647 w 624"/>
                      <a:gd name="T9" fmla="*/ 2147483647 h 816"/>
                      <a:gd name="T10" fmla="*/ 2147483647 w 624"/>
                      <a:gd name="T11" fmla="*/ 2147483647 h 816"/>
                      <a:gd name="T12" fmla="*/ 2147483647 w 624"/>
                      <a:gd name="T13" fmla="*/ 2147483647 h 816"/>
                      <a:gd name="T14" fmla="*/ 2147483647 w 624"/>
                      <a:gd name="T15" fmla="*/ 0 h 816"/>
                      <a:gd name="T16" fmla="*/ 2147483647 w 624"/>
                      <a:gd name="T17" fmla="*/ 2147483647 h 816"/>
                      <a:gd name="T18" fmla="*/ 2147483647 w 624"/>
                      <a:gd name="T19" fmla="*/ 2147483647 h 816"/>
                      <a:gd name="T20" fmla="*/ 0 w 624"/>
                      <a:gd name="T21" fmla="*/ 2147483647 h 81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624"/>
                      <a:gd name="T34" fmla="*/ 0 h 816"/>
                      <a:gd name="T35" fmla="*/ 624 w 624"/>
                      <a:gd name="T36" fmla="*/ 816 h 81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624" h="816">
                        <a:moveTo>
                          <a:pt x="0" y="816"/>
                        </a:moveTo>
                        <a:lnTo>
                          <a:pt x="432" y="816"/>
                        </a:lnTo>
                        <a:lnTo>
                          <a:pt x="624" y="240"/>
                        </a:lnTo>
                        <a:lnTo>
                          <a:pt x="528" y="48"/>
                        </a:lnTo>
                        <a:lnTo>
                          <a:pt x="480" y="144"/>
                        </a:lnTo>
                        <a:lnTo>
                          <a:pt x="384" y="48"/>
                        </a:lnTo>
                        <a:lnTo>
                          <a:pt x="336" y="144"/>
                        </a:lnTo>
                        <a:lnTo>
                          <a:pt x="192" y="0"/>
                        </a:lnTo>
                        <a:lnTo>
                          <a:pt x="48" y="384"/>
                        </a:lnTo>
                        <a:lnTo>
                          <a:pt x="48" y="720"/>
                        </a:lnTo>
                        <a:lnTo>
                          <a:pt x="0" y="81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22" name="Freeform 200"/>
                  <p:cNvSpPr>
                    <a:spLocks/>
                  </p:cNvSpPr>
                  <p:nvPr/>
                </p:nvSpPr>
                <p:spPr bwMode="auto">
                  <a:xfrm>
                    <a:off x="3098800" y="3622675"/>
                    <a:ext cx="774700" cy="963613"/>
                  </a:xfrm>
                  <a:custGeom>
                    <a:avLst/>
                    <a:gdLst>
                      <a:gd name="T0" fmla="*/ 2147483647 w 480"/>
                      <a:gd name="T1" fmla="*/ 2147483647 h 672"/>
                      <a:gd name="T2" fmla="*/ 2147483647 w 480"/>
                      <a:gd name="T3" fmla="*/ 2147483647 h 672"/>
                      <a:gd name="T4" fmla="*/ 2147483647 w 480"/>
                      <a:gd name="T5" fmla="*/ 2147483647 h 672"/>
                      <a:gd name="T6" fmla="*/ 2147483647 w 480"/>
                      <a:gd name="T7" fmla="*/ 2147483647 h 672"/>
                      <a:gd name="T8" fmla="*/ 0 w 480"/>
                      <a:gd name="T9" fmla="*/ 2147483647 h 672"/>
                      <a:gd name="T10" fmla="*/ 2147483647 w 480"/>
                      <a:gd name="T11" fmla="*/ 2147483647 h 672"/>
                      <a:gd name="T12" fmla="*/ 2147483647 w 480"/>
                      <a:gd name="T13" fmla="*/ 2147483647 h 672"/>
                      <a:gd name="T14" fmla="*/ 2147483647 w 480"/>
                      <a:gd name="T15" fmla="*/ 2147483647 h 672"/>
                      <a:gd name="T16" fmla="*/ 2147483647 w 480"/>
                      <a:gd name="T17" fmla="*/ 0 h 672"/>
                      <a:gd name="T18" fmla="*/ 2147483647 w 480"/>
                      <a:gd name="T19" fmla="*/ 2147483647 h 672"/>
                      <a:gd name="T20" fmla="*/ 2147483647 w 480"/>
                      <a:gd name="T21" fmla="*/ 2147483647 h 672"/>
                      <a:gd name="T22" fmla="*/ 2147483647 w 480"/>
                      <a:gd name="T23" fmla="*/ 2147483647 h 67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480"/>
                      <a:gd name="T37" fmla="*/ 0 h 672"/>
                      <a:gd name="T38" fmla="*/ 480 w 480"/>
                      <a:gd name="T39" fmla="*/ 672 h 672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480" h="672">
                        <a:moveTo>
                          <a:pt x="480" y="336"/>
                        </a:moveTo>
                        <a:lnTo>
                          <a:pt x="288" y="672"/>
                        </a:lnTo>
                        <a:lnTo>
                          <a:pt x="192" y="576"/>
                        </a:lnTo>
                        <a:lnTo>
                          <a:pt x="144" y="672"/>
                        </a:lnTo>
                        <a:lnTo>
                          <a:pt x="0" y="528"/>
                        </a:lnTo>
                        <a:lnTo>
                          <a:pt x="48" y="480"/>
                        </a:lnTo>
                        <a:lnTo>
                          <a:pt x="48" y="288"/>
                        </a:lnTo>
                        <a:lnTo>
                          <a:pt x="240" y="48"/>
                        </a:lnTo>
                        <a:lnTo>
                          <a:pt x="480" y="0"/>
                        </a:lnTo>
                        <a:lnTo>
                          <a:pt x="384" y="96"/>
                        </a:lnTo>
                        <a:lnTo>
                          <a:pt x="432" y="336"/>
                        </a:lnTo>
                        <a:lnTo>
                          <a:pt x="480" y="336"/>
                        </a:lnTo>
                        <a:close/>
                      </a:path>
                    </a:pathLst>
                  </a:custGeom>
                  <a:solidFill>
                    <a:srgbClr val="FF00FF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23" name="Freeform 201"/>
                  <p:cNvSpPr>
                    <a:spLocks/>
                  </p:cNvSpPr>
                  <p:nvPr/>
                </p:nvSpPr>
                <p:spPr bwMode="auto">
                  <a:xfrm>
                    <a:off x="3484563" y="4722813"/>
                    <a:ext cx="774700" cy="827087"/>
                  </a:xfrm>
                  <a:custGeom>
                    <a:avLst/>
                    <a:gdLst>
                      <a:gd name="T0" fmla="*/ 0 w 480"/>
                      <a:gd name="T1" fmla="*/ 2147483647 h 576"/>
                      <a:gd name="T2" fmla="*/ 2147483647 w 480"/>
                      <a:gd name="T3" fmla="*/ 2147483647 h 576"/>
                      <a:gd name="T4" fmla="*/ 2147483647 w 480"/>
                      <a:gd name="T5" fmla="*/ 2147483647 h 576"/>
                      <a:gd name="T6" fmla="*/ 2147483647 w 480"/>
                      <a:gd name="T7" fmla="*/ 2147483647 h 576"/>
                      <a:gd name="T8" fmla="*/ 2147483647 w 480"/>
                      <a:gd name="T9" fmla="*/ 0 h 576"/>
                      <a:gd name="T10" fmla="*/ 0 w 480"/>
                      <a:gd name="T11" fmla="*/ 2147483647 h 57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80"/>
                      <a:gd name="T19" fmla="*/ 0 h 576"/>
                      <a:gd name="T20" fmla="*/ 480 w 480"/>
                      <a:gd name="T21" fmla="*/ 576 h 57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80" h="576">
                        <a:moveTo>
                          <a:pt x="0" y="576"/>
                        </a:moveTo>
                        <a:lnTo>
                          <a:pt x="288" y="576"/>
                        </a:lnTo>
                        <a:lnTo>
                          <a:pt x="480" y="96"/>
                        </a:lnTo>
                        <a:lnTo>
                          <a:pt x="384" y="48"/>
                        </a:lnTo>
                        <a:lnTo>
                          <a:pt x="192" y="0"/>
                        </a:lnTo>
                        <a:lnTo>
                          <a:pt x="0" y="57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24" name="Freeform 202"/>
                  <p:cNvSpPr>
                    <a:spLocks/>
                  </p:cNvSpPr>
                  <p:nvPr/>
                </p:nvSpPr>
                <p:spPr bwMode="auto">
                  <a:xfrm>
                    <a:off x="4879975" y="4860925"/>
                    <a:ext cx="776288" cy="688975"/>
                  </a:xfrm>
                  <a:custGeom>
                    <a:avLst/>
                    <a:gdLst>
                      <a:gd name="T0" fmla="*/ 0 w 480"/>
                      <a:gd name="T1" fmla="*/ 2147483647 h 480"/>
                      <a:gd name="T2" fmla="*/ 2147483647 w 480"/>
                      <a:gd name="T3" fmla="*/ 2147483647 h 480"/>
                      <a:gd name="T4" fmla="*/ 2147483647 w 480"/>
                      <a:gd name="T5" fmla="*/ 2147483647 h 480"/>
                      <a:gd name="T6" fmla="*/ 2147483647 w 480"/>
                      <a:gd name="T7" fmla="*/ 0 h 480"/>
                      <a:gd name="T8" fmla="*/ 2147483647 w 480"/>
                      <a:gd name="T9" fmla="*/ 2147483647 h 480"/>
                      <a:gd name="T10" fmla="*/ 0 w 480"/>
                      <a:gd name="T11" fmla="*/ 2147483647 h 480"/>
                      <a:gd name="T12" fmla="*/ 0 w 480"/>
                      <a:gd name="T13" fmla="*/ 2147483647 h 4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80"/>
                      <a:gd name="T22" fmla="*/ 0 h 480"/>
                      <a:gd name="T23" fmla="*/ 480 w 480"/>
                      <a:gd name="T24" fmla="*/ 480 h 48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80" h="480">
                        <a:moveTo>
                          <a:pt x="0" y="480"/>
                        </a:moveTo>
                        <a:lnTo>
                          <a:pt x="432" y="480"/>
                        </a:lnTo>
                        <a:lnTo>
                          <a:pt x="480" y="144"/>
                        </a:lnTo>
                        <a:lnTo>
                          <a:pt x="288" y="0"/>
                        </a:lnTo>
                        <a:lnTo>
                          <a:pt x="240" y="96"/>
                        </a:lnTo>
                        <a:lnTo>
                          <a:pt x="0" y="144"/>
                        </a:lnTo>
                        <a:lnTo>
                          <a:pt x="0" y="48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25" name="Freeform 203"/>
                  <p:cNvSpPr>
                    <a:spLocks/>
                  </p:cNvSpPr>
                  <p:nvPr/>
                </p:nvSpPr>
                <p:spPr bwMode="auto">
                  <a:xfrm>
                    <a:off x="5346700" y="4586288"/>
                    <a:ext cx="1471613" cy="963612"/>
                  </a:xfrm>
                  <a:custGeom>
                    <a:avLst/>
                    <a:gdLst>
                      <a:gd name="T0" fmla="*/ 2147483647 w 912"/>
                      <a:gd name="T1" fmla="*/ 2147483647 h 672"/>
                      <a:gd name="T2" fmla="*/ 2147483647 w 912"/>
                      <a:gd name="T3" fmla="*/ 2147483647 h 672"/>
                      <a:gd name="T4" fmla="*/ 2147483647 w 912"/>
                      <a:gd name="T5" fmla="*/ 2147483647 h 672"/>
                      <a:gd name="T6" fmla="*/ 2147483647 w 912"/>
                      <a:gd name="T7" fmla="*/ 2147483647 h 672"/>
                      <a:gd name="T8" fmla="*/ 2147483647 w 912"/>
                      <a:gd name="T9" fmla="*/ 2147483647 h 672"/>
                      <a:gd name="T10" fmla="*/ 2147483647 w 912"/>
                      <a:gd name="T11" fmla="*/ 2147483647 h 672"/>
                      <a:gd name="T12" fmla="*/ 2147483647 w 912"/>
                      <a:gd name="T13" fmla="*/ 0 h 672"/>
                      <a:gd name="T14" fmla="*/ 2147483647 w 912"/>
                      <a:gd name="T15" fmla="*/ 0 h 672"/>
                      <a:gd name="T16" fmla="*/ 2147483647 w 912"/>
                      <a:gd name="T17" fmla="*/ 2147483647 h 672"/>
                      <a:gd name="T18" fmla="*/ 2147483647 w 912"/>
                      <a:gd name="T19" fmla="*/ 2147483647 h 672"/>
                      <a:gd name="T20" fmla="*/ 0 w 912"/>
                      <a:gd name="T21" fmla="*/ 2147483647 h 672"/>
                      <a:gd name="T22" fmla="*/ 2147483647 w 912"/>
                      <a:gd name="T23" fmla="*/ 2147483647 h 672"/>
                      <a:gd name="T24" fmla="*/ 2147483647 w 912"/>
                      <a:gd name="T25" fmla="*/ 2147483647 h 67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12"/>
                      <a:gd name="T40" fmla="*/ 0 h 672"/>
                      <a:gd name="T41" fmla="*/ 912 w 912"/>
                      <a:gd name="T42" fmla="*/ 672 h 672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12" h="672">
                        <a:moveTo>
                          <a:pt x="144" y="672"/>
                        </a:moveTo>
                        <a:lnTo>
                          <a:pt x="912" y="672"/>
                        </a:lnTo>
                        <a:lnTo>
                          <a:pt x="720" y="432"/>
                        </a:lnTo>
                        <a:lnTo>
                          <a:pt x="672" y="384"/>
                        </a:lnTo>
                        <a:lnTo>
                          <a:pt x="576" y="240"/>
                        </a:lnTo>
                        <a:lnTo>
                          <a:pt x="432" y="192"/>
                        </a:lnTo>
                        <a:lnTo>
                          <a:pt x="288" y="0"/>
                        </a:lnTo>
                        <a:lnTo>
                          <a:pt x="240" y="0"/>
                        </a:lnTo>
                        <a:lnTo>
                          <a:pt x="240" y="96"/>
                        </a:lnTo>
                        <a:lnTo>
                          <a:pt x="144" y="96"/>
                        </a:lnTo>
                        <a:lnTo>
                          <a:pt x="0" y="192"/>
                        </a:lnTo>
                        <a:lnTo>
                          <a:pt x="192" y="336"/>
                        </a:lnTo>
                        <a:lnTo>
                          <a:pt x="144" y="672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26" name="Freeform 204"/>
                  <p:cNvSpPr>
                    <a:spLocks/>
                  </p:cNvSpPr>
                  <p:nvPr/>
                </p:nvSpPr>
                <p:spPr bwMode="auto">
                  <a:xfrm>
                    <a:off x="5965825" y="4448175"/>
                    <a:ext cx="1319213" cy="1101725"/>
                  </a:xfrm>
                  <a:custGeom>
                    <a:avLst/>
                    <a:gdLst>
                      <a:gd name="T0" fmla="*/ 2147483647 w 816"/>
                      <a:gd name="T1" fmla="*/ 2147483647 h 768"/>
                      <a:gd name="T2" fmla="*/ 2147483647 w 816"/>
                      <a:gd name="T3" fmla="*/ 2147483647 h 768"/>
                      <a:gd name="T4" fmla="*/ 2147483647 w 816"/>
                      <a:gd name="T5" fmla="*/ 2147483647 h 768"/>
                      <a:gd name="T6" fmla="*/ 2147483647 w 816"/>
                      <a:gd name="T7" fmla="*/ 0 h 768"/>
                      <a:gd name="T8" fmla="*/ 2147483647 w 816"/>
                      <a:gd name="T9" fmla="*/ 2147483647 h 768"/>
                      <a:gd name="T10" fmla="*/ 0 w 816"/>
                      <a:gd name="T11" fmla="*/ 2147483647 h 768"/>
                      <a:gd name="T12" fmla="*/ 2147483647 w 816"/>
                      <a:gd name="T13" fmla="*/ 2147483647 h 768"/>
                      <a:gd name="T14" fmla="*/ 2147483647 w 816"/>
                      <a:gd name="T15" fmla="*/ 2147483647 h 768"/>
                      <a:gd name="T16" fmla="*/ 2147483647 w 816"/>
                      <a:gd name="T17" fmla="*/ 2147483647 h 76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816"/>
                      <a:gd name="T28" fmla="*/ 0 h 768"/>
                      <a:gd name="T29" fmla="*/ 816 w 816"/>
                      <a:gd name="T30" fmla="*/ 768 h 76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816" h="768">
                        <a:moveTo>
                          <a:pt x="528" y="768"/>
                        </a:moveTo>
                        <a:lnTo>
                          <a:pt x="624" y="768"/>
                        </a:lnTo>
                        <a:lnTo>
                          <a:pt x="816" y="192"/>
                        </a:lnTo>
                        <a:lnTo>
                          <a:pt x="576" y="0"/>
                        </a:lnTo>
                        <a:lnTo>
                          <a:pt x="432" y="48"/>
                        </a:lnTo>
                        <a:lnTo>
                          <a:pt x="0" y="240"/>
                        </a:lnTo>
                        <a:lnTo>
                          <a:pt x="48" y="288"/>
                        </a:lnTo>
                        <a:lnTo>
                          <a:pt x="192" y="336"/>
                        </a:lnTo>
                        <a:lnTo>
                          <a:pt x="528" y="768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27" name="Freeform 205"/>
                  <p:cNvSpPr>
                    <a:spLocks/>
                  </p:cNvSpPr>
                  <p:nvPr/>
                </p:nvSpPr>
                <p:spPr bwMode="auto">
                  <a:xfrm>
                    <a:off x="6973888" y="4516438"/>
                    <a:ext cx="1085850" cy="1033462"/>
                  </a:xfrm>
                  <a:custGeom>
                    <a:avLst/>
                    <a:gdLst>
                      <a:gd name="T0" fmla="*/ 2147483647 w 672"/>
                      <a:gd name="T1" fmla="*/ 2147483647 h 720"/>
                      <a:gd name="T2" fmla="*/ 2147483647 w 672"/>
                      <a:gd name="T3" fmla="*/ 0 h 720"/>
                      <a:gd name="T4" fmla="*/ 2147483647 w 672"/>
                      <a:gd name="T5" fmla="*/ 2147483647 h 720"/>
                      <a:gd name="T6" fmla="*/ 2147483647 w 672"/>
                      <a:gd name="T7" fmla="*/ 2147483647 h 720"/>
                      <a:gd name="T8" fmla="*/ 2147483647 w 672"/>
                      <a:gd name="T9" fmla="*/ 2147483647 h 720"/>
                      <a:gd name="T10" fmla="*/ 2147483647 w 672"/>
                      <a:gd name="T11" fmla="*/ 2147483647 h 720"/>
                      <a:gd name="T12" fmla="*/ 2147483647 w 672"/>
                      <a:gd name="T13" fmla="*/ 2147483647 h 720"/>
                      <a:gd name="T14" fmla="*/ 2147483647 w 672"/>
                      <a:gd name="T15" fmla="*/ 2147483647 h 720"/>
                      <a:gd name="T16" fmla="*/ 0 w 672"/>
                      <a:gd name="T17" fmla="*/ 2147483647 h 720"/>
                      <a:gd name="T18" fmla="*/ 2147483647 w 672"/>
                      <a:gd name="T19" fmla="*/ 2147483647 h 72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672"/>
                      <a:gd name="T31" fmla="*/ 0 h 720"/>
                      <a:gd name="T32" fmla="*/ 672 w 672"/>
                      <a:gd name="T33" fmla="*/ 720 h 720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672" h="720">
                        <a:moveTo>
                          <a:pt x="192" y="144"/>
                        </a:moveTo>
                        <a:lnTo>
                          <a:pt x="432" y="0"/>
                        </a:lnTo>
                        <a:lnTo>
                          <a:pt x="624" y="240"/>
                        </a:lnTo>
                        <a:lnTo>
                          <a:pt x="672" y="240"/>
                        </a:lnTo>
                        <a:lnTo>
                          <a:pt x="672" y="288"/>
                        </a:lnTo>
                        <a:lnTo>
                          <a:pt x="480" y="528"/>
                        </a:lnTo>
                        <a:lnTo>
                          <a:pt x="384" y="576"/>
                        </a:lnTo>
                        <a:lnTo>
                          <a:pt x="288" y="720"/>
                        </a:lnTo>
                        <a:lnTo>
                          <a:pt x="0" y="720"/>
                        </a:lnTo>
                        <a:lnTo>
                          <a:pt x="192" y="144"/>
                        </a:lnTo>
                        <a:close/>
                      </a:path>
                    </a:pathLst>
                  </a:custGeom>
                  <a:solidFill>
                    <a:srgbClr val="580058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28" name="Freeform 206"/>
                  <p:cNvSpPr>
                    <a:spLocks/>
                  </p:cNvSpPr>
                  <p:nvPr/>
                </p:nvSpPr>
                <p:spPr bwMode="auto">
                  <a:xfrm>
                    <a:off x="7748588" y="4860925"/>
                    <a:ext cx="542925" cy="550863"/>
                  </a:xfrm>
                  <a:custGeom>
                    <a:avLst/>
                    <a:gdLst>
                      <a:gd name="T0" fmla="*/ 2147483647 w 336"/>
                      <a:gd name="T1" fmla="*/ 0 h 384"/>
                      <a:gd name="T2" fmla="*/ 2147483647 w 336"/>
                      <a:gd name="T3" fmla="*/ 2147483647 h 384"/>
                      <a:gd name="T4" fmla="*/ 0 w 336"/>
                      <a:gd name="T5" fmla="*/ 2147483647 h 384"/>
                      <a:gd name="T6" fmla="*/ 2147483647 w 336"/>
                      <a:gd name="T7" fmla="*/ 2147483647 h 384"/>
                      <a:gd name="T8" fmla="*/ 2147483647 w 336"/>
                      <a:gd name="T9" fmla="*/ 2147483647 h 384"/>
                      <a:gd name="T10" fmla="*/ 2147483647 w 336"/>
                      <a:gd name="T11" fmla="*/ 2147483647 h 384"/>
                      <a:gd name="T12" fmla="*/ 2147483647 w 336"/>
                      <a:gd name="T13" fmla="*/ 2147483647 h 384"/>
                      <a:gd name="T14" fmla="*/ 2147483647 w 336"/>
                      <a:gd name="T15" fmla="*/ 0 h 384"/>
                      <a:gd name="T16" fmla="*/ 2147483647 w 336"/>
                      <a:gd name="T17" fmla="*/ 0 h 38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36"/>
                      <a:gd name="T28" fmla="*/ 0 h 384"/>
                      <a:gd name="T29" fmla="*/ 336 w 336"/>
                      <a:gd name="T30" fmla="*/ 384 h 384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36" h="384">
                        <a:moveTo>
                          <a:pt x="192" y="0"/>
                        </a:moveTo>
                        <a:lnTo>
                          <a:pt x="192" y="48"/>
                        </a:lnTo>
                        <a:lnTo>
                          <a:pt x="0" y="288"/>
                        </a:lnTo>
                        <a:lnTo>
                          <a:pt x="96" y="288"/>
                        </a:lnTo>
                        <a:lnTo>
                          <a:pt x="192" y="384"/>
                        </a:lnTo>
                        <a:lnTo>
                          <a:pt x="336" y="240"/>
                        </a:lnTo>
                        <a:lnTo>
                          <a:pt x="336" y="144"/>
                        </a:lnTo>
                        <a:lnTo>
                          <a:pt x="240" y="0"/>
                        </a:lnTo>
                        <a:lnTo>
                          <a:pt x="192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29" name="Freeform 207"/>
                  <p:cNvSpPr>
                    <a:spLocks/>
                  </p:cNvSpPr>
                  <p:nvPr/>
                </p:nvSpPr>
                <p:spPr bwMode="auto">
                  <a:xfrm>
                    <a:off x="3873500" y="2314575"/>
                    <a:ext cx="1473200" cy="963613"/>
                  </a:xfrm>
                  <a:custGeom>
                    <a:avLst/>
                    <a:gdLst>
                      <a:gd name="T0" fmla="*/ 2147483647 w 912"/>
                      <a:gd name="T1" fmla="*/ 0 h 672"/>
                      <a:gd name="T2" fmla="*/ 2147483647 w 912"/>
                      <a:gd name="T3" fmla="*/ 0 h 672"/>
                      <a:gd name="T4" fmla="*/ 2147483647 w 912"/>
                      <a:gd name="T5" fmla="*/ 2147483647 h 672"/>
                      <a:gd name="T6" fmla="*/ 2147483647 w 912"/>
                      <a:gd name="T7" fmla="*/ 2147483647 h 672"/>
                      <a:gd name="T8" fmla="*/ 2147483647 w 912"/>
                      <a:gd name="T9" fmla="*/ 2147483647 h 672"/>
                      <a:gd name="T10" fmla="*/ 2147483647 w 912"/>
                      <a:gd name="T11" fmla="*/ 2147483647 h 672"/>
                      <a:gd name="T12" fmla="*/ 2147483647 w 912"/>
                      <a:gd name="T13" fmla="*/ 2147483647 h 672"/>
                      <a:gd name="T14" fmla="*/ 2147483647 w 912"/>
                      <a:gd name="T15" fmla="*/ 2147483647 h 672"/>
                      <a:gd name="T16" fmla="*/ 2147483647 w 912"/>
                      <a:gd name="T17" fmla="*/ 2147483647 h 672"/>
                      <a:gd name="T18" fmla="*/ 2147483647 w 912"/>
                      <a:gd name="T19" fmla="*/ 2147483647 h 672"/>
                      <a:gd name="T20" fmla="*/ 0 w 912"/>
                      <a:gd name="T21" fmla="*/ 2147483647 h 672"/>
                      <a:gd name="T22" fmla="*/ 2147483647 w 912"/>
                      <a:gd name="T23" fmla="*/ 2147483647 h 672"/>
                      <a:gd name="T24" fmla="*/ 0 w 912"/>
                      <a:gd name="T25" fmla="*/ 2147483647 h 672"/>
                      <a:gd name="T26" fmla="*/ 2147483647 w 912"/>
                      <a:gd name="T27" fmla="*/ 2147483647 h 672"/>
                      <a:gd name="T28" fmla="*/ 2147483647 w 912"/>
                      <a:gd name="T29" fmla="*/ 0 h 67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912"/>
                      <a:gd name="T46" fmla="*/ 0 h 672"/>
                      <a:gd name="T47" fmla="*/ 912 w 912"/>
                      <a:gd name="T48" fmla="*/ 672 h 672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912" h="672">
                        <a:moveTo>
                          <a:pt x="96" y="0"/>
                        </a:moveTo>
                        <a:lnTo>
                          <a:pt x="480" y="0"/>
                        </a:lnTo>
                        <a:lnTo>
                          <a:pt x="576" y="192"/>
                        </a:lnTo>
                        <a:lnTo>
                          <a:pt x="912" y="528"/>
                        </a:lnTo>
                        <a:lnTo>
                          <a:pt x="912" y="576"/>
                        </a:lnTo>
                        <a:lnTo>
                          <a:pt x="576" y="672"/>
                        </a:lnTo>
                        <a:lnTo>
                          <a:pt x="528" y="528"/>
                        </a:lnTo>
                        <a:lnTo>
                          <a:pt x="336" y="480"/>
                        </a:lnTo>
                        <a:lnTo>
                          <a:pt x="192" y="384"/>
                        </a:lnTo>
                        <a:lnTo>
                          <a:pt x="192" y="288"/>
                        </a:lnTo>
                        <a:lnTo>
                          <a:pt x="0" y="480"/>
                        </a:lnTo>
                        <a:lnTo>
                          <a:pt x="48" y="384"/>
                        </a:lnTo>
                        <a:lnTo>
                          <a:pt x="0" y="336"/>
                        </a:lnTo>
                        <a:lnTo>
                          <a:pt x="96" y="144"/>
                        </a:lnTo>
                        <a:lnTo>
                          <a:pt x="96" y="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30" name="Freeform 208"/>
                  <p:cNvSpPr>
                    <a:spLocks/>
                  </p:cNvSpPr>
                  <p:nvPr/>
                </p:nvSpPr>
                <p:spPr bwMode="auto">
                  <a:xfrm>
                    <a:off x="3484563" y="2727325"/>
                    <a:ext cx="1862137" cy="1033463"/>
                  </a:xfrm>
                  <a:custGeom>
                    <a:avLst/>
                    <a:gdLst>
                      <a:gd name="T0" fmla="*/ 2147483647 w 1152"/>
                      <a:gd name="T1" fmla="*/ 0 h 720"/>
                      <a:gd name="T2" fmla="*/ 2147483647 w 1152"/>
                      <a:gd name="T3" fmla="*/ 2147483647 h 720"/>
                      <a:gd name="T4" fmla="*/ 2147483647 w 1152"/>
                      <a:gd name="T5" fmla="*/ 2147483647 h 720"/>
                      <a:gd name="T6" fmla="*/ 2147483647 w 1152"/>
                      <a:gd name="T7" fmla="*/ 2147483647 h 720"/>
                      <a:gd name="T8" fmla="*/ 2147483647 w 1152"/>
                      <a:gd name="T9" fmla="*/ 2147483647 h 720"/>
                      <a:gd name="T10" fmla="*/ 0 w 1152"/>
                      <a:gd name="T11" fmla="*/ 2147483647 h 720"/>
                      <a:gd name="T12" fmla="*/ 0 w 1152"/>
                      <a:gd name="T13" fmla="*/ 2147483647 h 720"/>
                      <a:gd name="T14" fmla="*/ 2147483647 w 1152"/>
                      <a:gd name="T15" fmla="*/ 2147483647 h 720"/>
                      <a:gd name="T16" fmla="*/ 2147483647 w 1152"/>
                      <a:gd name="T17" fmla="*/ 2147483647 h 720"/>
                      <a:gd name="T18" fmla="*/ 2147483647 w 1152"/>
                      <a:gd name="T19" fmla="*/ 2147483647 h 720"/>
                      <a:gd name="T20" fmla="*/ 2147483647 w 1152"/>
                      <a:gd name="T21" fmla="*/ 2147483647 h 720"/>
                      <a:gd name="T22" fmla="*/ 2147483647 w 1152"/>
                      <a:gd name="T23" fmla="*/ 2147483647 h 720"/>
                      <a:gd name="T24" fmla="*/ 2147483647 w 1152"/>
                      <a:gd name="T25" fmla="*/ 2147483647 h 720"/>
                      <a:gd name="T26" fmla="*/ 2147483647 w 1152"/>
                      <a:gd name="T27" fmla="*/ 2147483647 h 720"/>
                      <a:gd name="T28" fmla="*/ 2147483647 w 1152"/>
                      <a:gd name="T29" fmla="*/ 2147483647 h 720"/>
                      <a:gd name="T30" fmla="*/ 2147483647 w 1152"/>
                      <a:gd name="T31" fmla="*/ 2147483647 h 720"/>
                      <a:gd name="T32" fmla="*/ 2147483647 w 1152"/>
                      <a:gd name="T33" fmla="*/ 2147483647 h 720"/>
                      <a:gd name="T34" fmla="*/ 2147483647 w 1152"/>
                      <a:gd name="T35" fmla="*/ 0 h 720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152"/>
                      <a:gd name="T55" fmla="*/ 0 h 720"/>
                      <a:gd name="T56" fmla="*/ 1152 w 1152"/>
                      <a:gd name="T57" fmla="*/ 720 h 720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152" h="720">
                        <a:moveTo>
                          <a:pt x="432" y="0"/>
                        </a:moveTo>
                        <a:lnTo>
                          <a:pt x="240" y="192"/>
                        </a:lnTo>
                        <a:lnTo>
                          <a:pt x="288" y="288"/>
                        </a:lnTo>
                        <a:lnTo>
                          <a:pt x="240" y="384"/>
                        </a:lnTo>
                        <a:lnTo>
                          <a:pt x="192" y="336"/>
                        </a:lnTo>
                        <a:lnTo>
                          <a:pt x="0" y="624"/>
                        </a:lnTo>
                        <a:lnTo>
                          <a:pt x="0" y="672"/>
                        </a:lnTo>
                        <a:lnTo>
                          <a:pt x="240" y="624"/>
                        </a:lnTo>
                        <a:lnTo>
                          <a:pt x="384" y="720"/>
                        </a:lnTo>
                        <a:lnTo>
                          <a:pt x="528" y="624"/>
                        </a:lnTo>
                        <a:lnTo>
                          <a:pt x="624" y="672"/>
                        </a:lnTo>
                        <a:lnTo>
                          <a:pt x="960" y="528"/>
                        </a:lnTo>
                        <a:lnTo>
                          <a:pt x="1152" y="288"/>
                        </a:lnTo>
                        <a:lnTo>
                          <a:pt x="816" y="384"/>
                        </a:lnTo>
                        <a:lnTo>
                          <a:pt x="768" y="240"/>
                        </a:lnTo>
                        <a:lnTo>
                          <a:pt x="576" y="192"/>
                        </a:lnTo>
                        <a:lnTo>
                          <a:pt x="432" y="96"/>
                        </a:lnTo>
                        <a:lnTo>
                          <a:pt x="432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31" name="Freeform 209"/>
                  <p:cNvSpPr>
                    <a:spLocks/>
                  </p:cNvSpPr>
                  <p:nvPr/>
                </p:nvSpPr>
                <p:spPr bwMode="auto">
                  <a:xfrm>
                    <a:off x="3640138" y="3622675"/>
                    <a:ext cx="931862" cy="1238250"/>
                  </a:xfrm>
                  <a:custGeom>
                    <a:avLst/>
                    <a:gdLst>
                      <a:gd name="T0" fmla="*/ 2147483647 w 576"/>
                      <a:gd name="T1" fmla="*/ 0 h 864"/>
                      <a:gd name="T2" fmla="*/ 2147483647 w 576"/>
                      <a:gd name="T3" fmla="*/ 2147483647 h 864"/>
                      <a:gd name="T4" fmla="*/ 2147483647 w 576"/>
                      <a:gd name="T5" fmla="*/ 2147483647 h 864"/>
                      <a:gd name="T6" fmla="*/ 2147483647 w 576"/>
                      <a:gd name="T7" fmla="*/ 2147483647 h 864"/>
                      <a:gd name="T8" fmla="*/ 0 w 576"/>
                      <a:gd name="T9" fmla="*/ 2147483647 h 864"/>
                      <a:gd name="T10" fmla="*/ 2147483647 w 576"/>
                      <a:gd name="T11" fmla="*/ 2147483647 h 864"/>
                      <a:gd name="T12" fmla="*/ 2147483647 w 576"/>
                      <a:gd name="T13" fmla="*/ 2147483647 h 864"/>
                      <a:gd name="T14" fmla="*/ 2147483647 w 576"/>
                      <a:gd name="T15" fmla="*/ 2147483647 h 864"/>
                      <a:gd name="T16" fmla="*/ 2147483647 w 576"/>
                      <a:gd name="T17" fmla="*/ 2147483647 h 864"/>
                      <a:gd name="T18" fmla="*/ 2147483647 w 576"/>
                      <a:gd name="T19" fmla="*/ 2147483647 h 864"/>
                      <a:gd name="T20" fmla="*/ 2147483647 w 576"/>
                      <a:gd name="T21" fmla="*/ 2147483647 h 864"/>
                      <a:gd name="T22" fmla="*/ 2147483647 w 576"/>
                      <a:gd name="T23" fmla="*/ 2147483647 h 864"/>
                      <a:gd name="T24" fmla="*/ 2147483647 w 576"/>
                      <a:gd name="T25" fmla="*/ 2147483647 h 864"/>
                      <a:gd name="T26" fmla="*/ 2147483647 w 576"/>
                      <a:gd name="T27" fmla="*/ 2147483647 h 864"/>
                      <a:gd name="T28" fmla="*/ 2147483647 w 576"/>
                      <a:gd name="T29" fmla="*/ 2147483647 h 864"/>
                      <a:gd name="T30" fmla="*/ 2147483647 w 576"/>
                      <a:gd name="T31" fmla="*/ 2147483647 h 864"/>
                      <a:gd name="T32" fmla="*/ 2147483647 w 576"/>
                      <a:gd name="T33" fmla="*/ 2147483647 h 864"/>
                      <a:gd name="T34" fmla="*/ 2147483647 w 576"/>
                      <a:gd name="T35" fmla="*/ 2147483647 h 864"/>
                      <a:gd name="T36" fmla="*/ 2147483647 w 576"/>
                      <a:gd name="T37" fmla="*/ 0 h 864"/>
                      <a:gd name="T38" fmla="*/ 2147483647 w 576"/>
                      <a:gd name="T39" fmla="*/ 2147483647 h 864"/>
                      <a:gd name="T40" fmla="*/ 2147483647 w 576"/>
                      <a:gd name="T41" fmla="*/ 0 h 86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576"/>
                      <a:gd name="T64" fmla="*/ 0 h 864"/>
                      <a:gd name="T65" fmla="*/ 576 w 576"/>
                      <a:gd name="T66" fmla="*/ 864 h 864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576" h="864">
                        <a:moveTo>
                          <a:pt x="144" y="0"/>
                        </a:moveTo>
                        <a:lnTo>
                          <a:pt x="48" y="96"/>
                        </a:lnTo>
                        <a:lnTo>
                          <a:pt x="96" y="336"/>
                        </a:lnTo>
                        <a:lnTo>
                          <a:pt x="144" y="336"/>
                        </a:lnTo>
                        <a:lnTo>
                          <a:pt x="0" y="576"/>
                        </a:lnTo>
                        <a:lnTo>
                          <a:pt x="96" y="768"/>
                        </a:lnTo>
                        <a:lnTo>
                          <a:pt x="288" y="816"/>
                        </a:lnTo>
                        <a:lnTo>
                          <a:pt x="384" y="864"/>
                        </a:lnTo>
                        <a:lnTo>
                          <a:pt x="480" y="672"/>
                        </a:lnTo>
                        <a:lnTo>
                          <a:pt x="528" y="624"/>
                        </a:lnTo>
                        <a:lnTo>
                          <a:pt x="480" y="480"/>
                        </a:lnTo>
                        <a:lnTo>
                          <a:pt x="480" y="528"/>
                        </a:lnTo>
                        <a:lnTo>
                          <a:pt x="384" y="528"/>
                        </a:lnTo>
                        <a:lnTo>
                          <a:pt x="336" y="432"/>
                        </a:lnTo>
                        <a:lnTo>
                          <a:pt x="432" y="336"/>
                        </a:lnTo>
                        <a:lnTo>
                          <a:pt x="384" y="240"/>
                        </a:lnTo>
                        <a:lnTo>
                          <a:pt x="576" y="96"/>
                        </a:lnTo>
                        <a:lnTo>
                          <a:pt x="528" y="48"/>
                        </a:lnTo>
                        <a:lnTo>
                          <a:pt x="432" y="0"/>
                        </a:lnTo>
                        <a:lnTo>
                          <a:pt x="288" y="96"/>
                        </a:lnTo>
                        <a:lnTo>
                          <a:pt x="144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32" name="Freeform 210"/>
                  <p:cNvSpPr>
                    <a:spLocks/>
                  </p:cNvSpPr>
                  <p:nvPr/>
                </p:nvSpPr>
                <p:spPr bwMode="auto">
                  <a:xfrm>
                    <a:off x="4649788" y="4448175"/>
                    <a:ext cx="1082675" cy="619125"/>
                  </a:xfrm>
                  <a:custGeom>
                    <a:avLst/>
                    <a:gdLst>
                      <a:gd name="T0" fmla="*/ 2147483647 w 672"/>
                      <a:gd name="T1" fmla="*/ 2147483647 h 432"/>
                      <a:gd name="T2" fmla="*/ 0 w 672"/>
                      <a:gd name="T3" fmla="*/ 2147483647 h 432"/>
                      <a:gd name="T4" fmla="*/ 2147483647 w 672"/>
                      <a:gd name="T5" fmla="*/ 0 h 432"/>
                      <a:gd name="T6" fmla="*/ 2147483647 w 672"/>
                      <a:gd name="T7" fmla="*/ 2147483647 h 432"/>
                      <a:gd name="T8" fmla="*/ 2147483647 w 672"/>
                      <a:gd name="T9" fmla="*/ 0 h 432"/>
                      <a:gd name="T10" fmla="*/ 2147483647 w 672"/>
                      <a:gd name="T11" fmla="*/ 2147483647 h 432"/>
                      <a:gd name="T12" fmla="*/ 2147483647 w 672"/>
                      <a:gd name="T13" fmla="*/ 2147483647 h 432"/>
                      <a:gd name="T14" fmla="*/ 2147483647 w 672"/>
                      <a:gd name="T15" fmla="*/ 2147483647 h 432"/>
                      <a:gd name="T16" fmla="*/ 2147483647 w 672"/>
                      <a:gd name="T17" fmla="*/ 2147483647 h 432"/>
                      <a:gd name="T18" fmla="*/ 2147483647 w 672"/>
                      <a:gd name="T19" fmla="*/ 2147483647 h 43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672"/>
                      <a:gd name="T31" fmla="*/ 0 h 432"/>
                      <a:gd name="T32" fmla="*/ 672 w 672"/>
                      <a:gd name="T33" fmla="*/ 432 h 43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672" h="432">
                        <a:moveTo>
                          <a:pt x="144" y="432"/>
                        </a:moveTo>
                        <a:lnTo>
                          <a:pt x="0" y="192"/>
                        </a:lnTo>
                        <a:lnTo>
                          <a:pt x="240" y="0"/>
                        </a:lnTo>
                        <a:lnTo>
                          <a:pt x="288" y="48"/>
                        </a:lnTo>
                        <a:lnTo>
                          <a:pt x="672" y="0"/>
                        </a:lnTo>
                        <a:lnTo>
                          <a:pt x="672" y="192"/>
                        </a:lnTo>
                        <a:lnTo>
                          <a:pt x="576" y="192"/>
                        </a:lnTo>
                        <a:lnTo>
                          <a:pt x="432" y="288"/>
                        </a:lnTo>
                        <a:lnTo>
                          <a:pt x="384" y="384"/>
                        </a:lnTo>
                        <a:lnTo>
                          <a:pt x="144" y="43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33" name="Freeform 211"/>
                  <p:cNvSpPr>
                    <a:spLocks/>
                  </p:cNvSpPr>
                  <p:nvPr/>
                </p:nvSpPr>
                <p:spPr bwMode="auto">
                  <a:xfrm>
                    <a:off x="4572000" y="3898900"/>
                    <a:ext cx="1160463" cy="823913"/>
                  </a:xfrm>
                  <a:custGeom>
                    <a:avLst/>
                    <a:gdLst>
                      <a:gd name="T0" fmla="*/ 0 w 720"/>
                      <a:gd name="T1" fmla="*/ 2147483647 h 576"/>
                      <a:gd name="T2" fmla="*/ 2147483647 w 720"/>
                      <a:gd name="T3" fmla="*/ 2147483647 h 576"/>
                      <a:gd name="T4" fmla="*/ 2147483647 w 720"/>
                      <a:gd name="T5" fmla="*/ 2147483647 h 576"/>
                      <a:gd name="T6" fmla="*/ 2147483647 w 720"/>
                      <a:gd name="T7" fmla="*/ 0 h 576"/>
                      <a:gd name="T8" fmla="*/ 2147483647 w 720"/>
                      <a:gd name="T9" fmla="*/ 2147483647 h 576"/>
                      <a:gd name="T10" fmla="*/ 2147483647 w 720"/>
                      <a:gd name="T11" fmla="*/ 2147483647 h 576"/>
                      <a:gd name="T12" fmla="*/ 2147483647 w 720"/>
                      <a:gd name="T13" fmla="*/ 2147483647 h 576"/>
                      <a:gd name="T14" fmla="*/ 2147483647 w 720"/>
                      <a:gd name="T15" fmla="*/ 2147483647 h 576"/>
                      <a:gd name="T16" fmla="*/ 2147483647 w 720"/>
                      <a:gd name="T17" fmla="*/ 2147483647 h 576"/>
                      <a:gd name="T18" fmla="*/ 2147483647 w 720"/>
                      <a:gd name="T19" fmla="*/ 2147483647 h 576"/>
                      <a:gd name="T20" fmla="*/ 2147483647 w 720"/>
                      <a:gd name="T21" fmla="*/ 2147483647 h 576"/>
                      <a:gd name="T22" fmla="*/ 0 w 720"/>
                      <a:gd name="T23" fmla="*/ 2147483647 h 576"/>
                      <a:gd name="T24" fmla="*/ 2147483647 w 720"/>
                      <a:gd name="T25" fmla="*/ 2147483647 h 576"/>
                      <a:gd name="T26" fmla="*/ 0 w 720"/>
                      <a:gd name="T27" fmla="*/ 2147483647 h 57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720"/>
                      <a:gd name="T43" fmla="*/ 0 h 576"/>
                      <a:gd name="T44" fmla="*/ 720 w 720"/>
                      <a:gd name="T45" fmla="*/ 576 h 57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720" h="576">
                        <a:moveTo>
                          <a:pt x="0" y="384"/>
                        </a:moveTo>
                        <a:lnTo>
                          <a:pt x="144" y="288"/>
                        </a:lnTo>
                        <a:lnTo>
                          <a:pt x="480" y="48"/>
                        </a:lnTo>
                        <a:lnTo>
                          <a:pt x="672" y="0"/>
                        </a:lnTo>
                        <a:lnTo>
                          <a:pt x="672" y="192"/>
                        </a:lnTo>
                        <a:lnTo>
                          <a:pt x="624" y="240"/>
                        </a:lnTo>
                        <a:lnTo>
                          <a:pt x="576" y="336"/>
                        </a:lnTo>
                        <a:lnTo>
                          <a:pt x="720" y="384"/>
                        </a:lnTo>
                        <a:lnTo>
                          <a:pt x="336" y="432"/>
                        </a:lnTo>
                        <a:lnTo>
                          <a:pt x="288" y="384"/>
                        </a:lnTo>
                        <a:lnTo>
                          <a:pt x="48" y="576"/>
                        </a:lnTo>
                        <a:lnTo>
                          <a:pt x="0" y="528"/>
                        </a:lnTo>
                        <a:lnTo>
                          <a:pt x="48" y="480"/>
                        </a:lnTo>
                        <a:lnTo>
                          <a:pt x="0" y="38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34" name="Freeform 212"/>
                  <p:cNvSpPr>
                    <a:spLocks/>
                  </p:cNvSpPr>
                  <p:nvPr/>
                </p:nvSpPr>
                <p:spPr bwMode="auto">
                  <a:xfrm>
                    <a:off x="4183063" y="3484563"/>
                    <a:ext cx="930275" cy="893762"/>
                  </a:xfrm>
                  <a:custGeom>
                    <a:avLst/>
                    <a:gdLst>
                      <a:gd name="T0" fmla="*/ 2147483647 w 576"/>
                      <a:gd name="T1" fmla="*/ 2147483647 h 624"/>
                      <a:gd name="T2" fmla="*/ 2147483647 w 576"/>
                      <a:gd name="T3" fmla="*/ 2147483647 h 624"/>
                      <a:gd name="T4" fmla="*/ 2147483647 w 576"/>
                      <a:gd name="T5" fmla="*/ 2147483647 h 624"/>
                      <a:gd name="T6" fmla="*/ 0 w 576"/>
                      <a:gd name="T7" fmla="*/ 2147483647 h 624"/>
                      <a:gd name="T8" fmla="*/ 2147483647 w 576"/>
                      <a:gd name="T9" fmla="*/ 2147483647 h 624"/>
                      <a:gd name="T10" fmla="*/ 2147483647 w 576"/>
                      <a:gd name="T11" fmla="*/ 2147483647 h 624"/>
                      <a:gd name="T12" fmla="*/ 2147483647 w 576"/>
                      <a:gd name="T13" fmla="*/ 2147483647 h 624"/>
                      <a:gd name="T14" fmla="*/ 2147483647 w 576"/>
                      <a:gd name="T15" fmla="*/ 2147483647 h 624"/>
                      <a:gd name="T16" fmla="*/ 2147483647 w 576"/>
                      <a:gd name="T17" fmla="*/ 0 h 624"/>
                      <a:gd name="T18" fmla="*/ 2147483647 w 576"/>
                      <a:gd name="T19" fmla="*/ 2147483647 h 624"/>
                      <a:gd name="T20" fmla="*/ 2147483647 w 576"/>
                      <a:gd name="T21" fmla="*/ 2147483647 h 624"/>
                      <a:gd name="T22" fmla="*/ 2147483647 w 576"/>
                      <a:gd name="T23" fmla="*/ 2147483647 h 624"/>
                      <a:gd name="T24" fmla="*/ 2147483647 w 576"/>
                      <a:gd name="T25" fmla="*/ 2147483647 h 624"/>
                      <a:gd name="T26" fmla="*/ 2147483647 w 576"/>
                      <a:gd name="T27" fmla="*/ 2147483647 h 62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576"/>
                      <a:gd name="T43" fmla="*/ 0 h 624"/>
                      <a:gd name="T44" fmla="*/ 576 w 576"/>
                      <a:gd name="T45" fmla="*/ 624 h 624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576" h="624">
                        <a:moveTo>
                          <a:pt x="144" y="576"/>
                        </a:moveTo>
                        <a:lnTo>
                          <a:pt x="144" y="624"/>
                        </a:lnTo>
                        <a:lnTo>
                          <a:pt x="48" y="624"/>
                        </a:lnTo>
                        <a:lnTo>
                          <a:pt x="0" y="528"/>
                        </a:lnTo>
                        <a:lnTo>
                          <a:pt x="96" y="432"/>
                        </a:lnTo>
                        <a:lnTo>
                          <a:pt x="48" y="336"/>
                        </a:lnTo>
                        <a:lnTo>
                          <a:pt x="240" y="192"/>
                        </a:lnTo>
                        <a:lnTo>
                          <a:pt x="192" y="144"/>
                        </a:lnTo>
                        <a:lnTo>
                          <a:pt x="528" y="0"/>
                        </a:lnTo>
                        <a:lnTo>
                          <a:pt x="528" y="192"/>
                        </a:lnTo>
                        <a:lnTo>
                          <a:pt x="576" y="192"/>
                        </a:lnTo>
                        <a:lnTo>
                          <a:pt x="288" y="384"/>
                        </a:lnTo>
                        <a:lnTo>
                          <a:pt x="288" y="432"/>
                        </a:lnTo>
                        <a:lnTo>
                          <a:pt x="144" y="576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35" name="Freeform 213"/>
                  <p:cNvSpPr>
                    <a:spLocks/>
                  </p:cNvSpPr>
                  <p:nvPr/>
                </p:nvSpPr>
                <p:spPr bwMode="auto">
                  <a:xfrm>
                    <a:off x="5500688" y="3829050"/>
                    <a:ext cx="776287" cy="963613"/>
                  </a:xfrm>
                  <a:custGeom>
                    <a:avLst/>
                    <a:gdLst>
                      <a:gd name="T0" fmla="*/ 2147483647 w 480"/>
                      <a:gd name="T1" fmla="*/ 2147483647 h 672"/>
                      <a:gd name="T2" fmla="*/ 2147483647 w 480"/>
                      <a:gd name="T3" fmla="*/ 2147483647 h 672"/>
                      <a:gd name="T4" fmla="*/ 2147483647 w 480"/>
                      <a:gd name="T5" fmla="*/ 2147483647 h 672"/>
                      <a:gd name="T6" fmla="*/ 2147483647 w 480"/>
                      <a:gd name="T7" fmla="*/ 2147483647 h 672"/>
                      <a:gd name="T8" fmla="*/ 2147483647 w 480"/>
                      <a:gd name="T9" fmla="*/ 0 h 672"/>
                      <a:gd name="T10" fmla="*/ 2147483647 w 480"/>
                      <a:gd name="T11" fmla="*/ 2147483647 h 672"/>
                      <a:gd name="T12" fmla="*/ 2147483647 w 480"/>
                      <a:gd name="T13" fmla="*/ 2147483647 h 672"/>
                      <a:gd name="T14" fmla="*/ 2147483647 w 480"/>
                      <a:gd name="T15" fmla="*/ 2147483647 h 672"/>
                      <a:gd name="T16" fmla="*/ 0 w 480"/>
                      <a:gd name="T17" fmla="*/ 2147483647 h 672"/>
                      <a:gd name="T18" fmla="*/ 2147483647 w 480"/>
                      <a:gd name="T19" fmla="*/ 2147483647 h 672"/>
                      <a:gd name="T20" fmla="*/ 2147483647 w 480"/>
                      <a:gd name="T21" fmla="*/ 2147483647 h 672"/>
                      <a:gd name="T22" fmla="*/ 2147483647 w 480"/>
                      <a:gd name="T23" fmla="*/ 2147483647 h 672"/>
                      <a:gd name="T24" fmla="*/ 2147483647 w 480"/>
                      <a:gd name="T25" fmla="*/ 2147483647 h 67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480"/>
                      <a:gd name="T40" fmla="*/ 0 h 672"/>
                      <a:gd name="T41" fmla="*/ 480 w 480"/>
                      <a:gd name="T42" fmla="*/ 672 h 672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480" h="672">
                        <a:moveTo>
                          <a:pt x="288" y="672"/>
                        </a:moveTo>
                        <a:lnTo>
                          <a:pt x="480" y="576"/>
                        </a:lnTo>
                        <a:lnTo>
                          <a:pt x="384" y="192"/>
                        </a:lnTo>
                        <a:lnTo>
                          <a:pt x="480" y="144"/>
                        </a:lnTo>
                        <a:lnTo>
                          <a:pt x="336" y="0"/>
                        </a:lnTo>
                        <a:lnTo>
                          <a:pt x="96" y="48"/>
                        </a:lnTo>
                        <a:lnTo>
                          <a:pt x="96" y="240"/>
                        </a:lnTo>
                        <a:lnTo>
                          <a:pt x="48" y="288"/>
                        </a:lnTo>
                        <a:lnTo>
                          <a:pt x="0" y="384"/>
                        </a:lnTo>
                        <a:lnTo>
                          <a:pt x="144" y="432"/>
                        </a:lnTo>
                        <a:lnTo>
                          <a:pt x="144" y="528"/>
                        </a:lnTo>
                        <a:lnTo>
                          <a:pt x="192" y="528"/>
                        </a:lnTo>
                        <a:lnTo>
                          <a:pt x="288" y="67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36" name="Freeform 214"/>
                  <p:cNvSpPr>
                    <a:spLocks/>
                  </p:cNvSpPr>
                  <p:nvPr/>
                </p:nvSpPr>
                <p:spPr bwMode="auto">
                  <a:xfrm>
                    <a:off x="5037138" y="3416300"/>
                    <a:ext cx="852487" cy="412750"/>
                  </a:xfrm>
                  <a:custGeom>
                    <a:avLst/>
                    <a:gdLst>
                      <a:gd name="T0" fmla="*/ 0 w 528"/>
                      <a:gd name="T1" fmla="*/ 2147483647 h 288"/>
                      <a:gd name="T2" fmla="*/ 0 w 528"/>
                      <a:gd name="T3" fmla="*/ 2147483647 h 288"/>
                      <a:gd name="T4" fmla="*/ 2147483647 w 528"/>
                      <a:gd name="T5" fmla="*/ 2147483647 h 288"/>
                      <a:gd name="T6" fmla="*/ 2147483647 w 528"/>
                      <a:gd name="T7" fmla="*/ 0 h 288"/>
                      <a:gd name="T8" fmla="*/ 0 w 528"/>
                      <a:gd name="T9" fmla="*/ 2147483647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8"/>
                      <a:gd name="T16" fmla="*/ 0 h 288"/>
                      <a:gd name="T17" fmla="*/ 528 w 528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8" h="288">
                        <a:moveTo>
                          <a:pt x="0" y="96"/>
                        </a:moveTo>
                        <a:lnTo>
                          <a:pt x="0" y="240"/>
                        </a:lnTo>
                        <a:lnTo>
                          <a:pt x="432" y="288"/>
                        </a:lnTo>
                        <a:lnTo>
                          <a:pt x="528" y="0"/>
                        </a:lnTo>
                        <a:lnTo>
                          <a:pt x="0" y="96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37" name="Freeform 215"/>
                  <p:cNvSpPr>
                    <a:spLocks/>
                  </p:cNvSpPr>
                  <p:nvPr/>
                </p:nvSpPr>
                <p:spPr bwMode="auto">
                  <a:xfrm>
                    <a:off x="5037138" y="2933700"/>
                    <a:ext cx="852487" cy="620713"/>
                  </a:xfrm>
                  <a:custGeom>
                    <a:avLst/>
                    <a:gdLst>
                      <a:gd name="T0" fmla="*/ 0 w 528"/>
                      <a:gd name="T1" fmla="*/ 2147483647 h 432"/>
                      <a:gd name="T2" fmla="*/ 2147483647 w 528"/>
                      <a:gd name="T3" fmla="*/ 2147483647 h 432"/>
                      <a:gd name="T4" fmla="*/ 2147483647 w 528"/>
                      <a:gd name="T5" fmla="*/ 2147483647 h 432"/>
                      <a:gd name="T6" fmla="*/ 2147483647 w 528"/>
                      <a:gd name="T7" fmla="*/ 2147483647 h 432"/>
                      <a:gd name="T8" fmla="*/ 2147483647 w 528"/>
                      <a:gd name="T9" fmla="*/ 0 h 432"/>
                      <a:gd name="T10" fmla="*/ 2147483647 w 528"/>
                      <a:gd name="T11" fmla="*/ 0 h 432"/>
                      <a:gd name="T12" fmla="*/ 2147483647 w 528"/>
                      <a:gd name="T13" fmla="*/ 2147483647 h 432"/>
                      <a:gd name="T14" fmla="*/ 2147483647 w 528"/>
                      <a:gd name="T15" fmla="*/ 2147483647 h 432"/>
                      <a:gd name="T16" fmla="*/ 2147483647 w 528"/>
                      <a:gd name="T17" fmla="*/ 2147483647 h 432"/>
                      <a:gd name="T18" fmla="*/ 0 w 528"/>
                      <a:gd name="T19" fmla="*/ 2147483647 h 432"/>
                      <a:gd name="T20" fmla="*/ 0 w 528"/>
                      <a:gd name="T21" fmla="*/ 2147483647 h 43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8"/>
                      <a:gd name="T34" fmla="*/ 0 h 432"/>
                      <a:gd name="T35" fmla="*/ 528 w 528"/>
                      <a:gd name="T36" fmla="*/ 432 h 432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8" h="432">
                        <a:moveTo>
                          <a:pt x="0" y="432"/>
                        </a:moveTo>
                        <a:lnTo>
                          <a:pt x="528" y="336"/>
                        </a:lnTo>
                        <a:lnTo>
                          <a:pt x="432" y="192"/>
                        </a:lnTo>
                        <a:lnTo>
                          <a:pt x="480" y="96"/>
                        </a:lnTo>
                        <a:lnTo>
                          <a:pt x="432" y="0"/>
                        </a:lnTo>
                        <a:lnTo>
                          <a:pt x="384" y="0"/>
                        </a:lnTo>
                        <a:lnTo>
                          <a:pt x="384" y="48"/>
                        </a:lnTo>
                        <a:lnTo>
                          <a:pt x="192" y="96"/>
                        </a:lnTo>
                        <a:lnTo>
                          <a:pt x="192" y="144"/>
                        </a:lnTo>
                        <a:lnTo>
                          <a:pt x="0" y="384"/>
                        </a:lnTo>
                        <a:lnTo>
                          <a:pt x="0" y="432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38" name="Freeform 216"/>
                  <p:cNvSpPr>
                    <a:spLocks/>
                  </p:cNvSpPr>
                  <p:nvPr/>
                </p:nvSpPr>
                <p:spPr bwMode="auto">
                  <a:xfrm>
                    <a:off x="4649788" y="2108200"/>
                    <a:ext cx="1781175" cy="963613"/>
                  </a:xfrm>
                  <a:custGeom>
                    <a:avLst/>
                    <a:gdLst>
                      <a:gd name="T0" fmla="*/ 0 w 1104"/>
                      <a:gd name="T1" fmla="*/ 2147483647 h 672"/>
                      <a:gd name="T2" fmla="*/ 2147483647 w 1104"/>
                      <a:gd name="T3" fmla="*/ 2147483647 h 672"/>
                      <a:gd name="T4" fmla="*/ 2147483647 w 1104"/>
                      <a:gd name="T5" fmla="*/ 0 h 672"/>
                      <a:gd name="T6" fmla="*/ 2147483647 w 1104"/>
                      <a:gd name="T7" fmla="*/ 0 h 672"/>
                      <a:gd name="T8" fmla="*/ 2147483647 w 1104"/>
                      <a:gd name="T9" fmla="*/ 2147483647 h 672"/>
                      <a:gd name="T10" fmla="*/ 2147483647 w 1104"/>
                      <a:gd name="T11" fmla="*/ 2147483647 h 672"/>
                      <a:gd name="T12" fmla="*/ 2147483647 w 1104"/>
                      <a:gd name="T13" fmla="*/ 2147483647 h 672"/>
                      <a:gd name="T14" fmla="*/ 2147483647 w 1104"/>
                      <a:gd name="T15" fmla="*/ 2147483647 h 672"/>
                      <a:gd name="T16" fmla="*/ 2147483647 w 1104"/>
                      <a:gd name="T17" fmla="*/ 2147483647 h 672"/>
                      <a:gd name="T18" fmla="*/ 2147483647 w 1104"/>
                      <a:gd name="T19" fmla="*/ 2147483647 h 672"/>
                      <a:gd name="T20" fmla="*/ 2147483647 w 1104"/>
                      <a:gd name="T21" fmla="*/ 2147483647 h 672"/>
                      <a:gd name="T22" fmla="*/ 2147483647 w 1104"/>
                      <a:gd name="T23" fmla="*/ 2147483647 h 672"/>
                      <a:gd name="T24" fmla="*/ 2147483647 w 1104"/>
                      <a:gd name="T25" fmla="*/ 2147483647 h 672"/>
                      <a:gd name="T26" fmla="*/ 2147483647 w 1104"/>
                      <a:gd name="T27" fmla="*/ 2147483647 h 672"/>
                      <a:gd name="T28" fmla="*/ 0 w 1104"/>
                      <a:gd name="T29" fmla="*/ 2147483647 h 672"/>
                      <a:gd name="T30" fmla="*/ 0 w 1104"/>
                      <a:gd name="T31" fmla="*/ 2147483647 h 67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1104"/>
                      <a:gd name="T49" fmla="*/ 0 h 672"/>
                      <a:gd name="T50" fmla="*/ 1104 w 1104"/>
                      <a:gd name="T51" fmla="*/ 672 h 672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1104" h="672">
                        <a:moveTo>
                          <a:pt x="0" y="48"/>
                        </a:moveTo>
                        <a:lnTo>
                          <a:pt x="576" y="48"/>
                        </a:lnTo>
                        <a:lnTo>
                          <a:pt x="720" y="0"/>
                        </a:lnTo>
                        <a:lnTo>
                          <a:pt x="768" y="0"/>
                        </a:lnTo>
                        <a:lnTo>
                          <a:pt x="816" y="240"/>
                        </a:lnTo>
                        <a:lnTo>
                          <a:pt x="960" y="384"/>
                        </a:lnTo>
                        <a:lnTo>
                          <a:pt x="1104" y="384"/>
                        </a:lnTo>
                        <a:lnTo>
                          <a:pt x="960" y="576"/>
                        </a:lnTo>
                        <a:lnTo>
                          <a:pt x="816" y="528"/>
                        </a:lnTo>
                        <a:lnTo>
                          <a:pt x="672" y="576"/>
                        </a:lnTo>
                        <a:lnTo>
                          <a:pt x="624" y="576"/>
                        </a:lnTo>
                        <a:lnTo>
                          <a:pt x="624" y="624"/>
                        </a:lnTo>
                        <a:lnTo>
                          <a:pt x="432" y="672"/>
                        </a:lnTo>
                        <a:lnTo>
                          <a:pt x="96" y="336"/>
                        </a:lnTo>
                        <a:lnTo>
                          <a:pt x="0" y="14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solidFill>
                    <a:srgbClr val="6633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39" name="Freeform 217"/>
                  <p:cNvSpPr>
                    <a:spLocks/>
                  </p:cNvSpPr>
                  <p:nvPr/>
                </p:nvSpPr>
                <p:spPr bwMode="auto">
                  <a:xfrm>
                    <a:off x="6121400" y="3967163"/>
                    <a:ext cx="774700" cy="687387"/>
                  </a:xfrm>
                  <a:custGeom>
                    <a:avLst/>
                    <a:gdLst>
                      <a:gd name="T0" fmla="*/ 2147483647 w 480"/>
                      <a:gd name="T1" fmla="*/ 2147483647 h 480"/>
                      <a:gd name="T2" fmla="*/ 2147483647 w 480"/>
                      <a:gd name="T3" fmla="*/ 2147483647 h 480"/>
                      <a:gd name="T4" fmla="*/ 2147483647 w 480"/>
                      <a:gd name="T5" fmla="*/ 0 h 480"/>
                      <a:gd name="T6" fmla="*/ 2147483647 w 480"/>
                      <a:gd name="T7" fmla="*/ 2147483647 h 480"/>
                      <a:gd name="T8" fmla="*/ 0 w 480"/>
                      <a:gd name="T9" fmla="*/ 2147483647 h 480"/>
                      <a:gd name="T10" fmla="*/ 2147483647 w 480"/>
                      <a:gd name="T11" fmla="*/ 2147483647 h 48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80"/>
                      <a:gd name="T19" fmla="*/ 0 h 480"/>
                      <a:gd name="T20" fmla="*/ 480 w 480"/>
                      <a:gd name="T21" fmla="*/ 480 h 48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80" h="480">
                        <a:moveTo>
                          <a:pt x="96" y="480"/>
                        </a:moveTo>
                        <a:lnTo>
                          <a:pt x="480" y="336"/>
                        </a:lnTo>
                        <a:lnTo>
                          <a:pt x="96" y="0"/>
                        </a:lnTo>
                        <a:lnTo>
                          <a:pt x="96" y="48"/>
                        </a:lnTo>
                        <a:lnTo>
                          <a:pt x="0" y="96"/>
                        </a:lnTo>
                        <a:lnTo>
                          <a:pt x="96" y="48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40" name="Freeform 218"/>
                  <p:cNvSpPr>
                    <a:spLocks/>
                  </p:cNvSpPr>
                  <p:nvPr/>
                </p:nvSpPr>
                <p:spPr bwMode="auto">
                  <a:xfrm>
                    <a:off x="5656263" y="2865438"/>
                    <a:ext cx="852487" cy="1033462"/>
                  </a:xfrm>
                  <a:custGeom>
                    <a:avLst/>
                    <a:gdLst>
                      <a:gd name="T0" fmla="*/ 2147483647 w 528"/>
                      <a:gd name="T1" fmla="*/ 2147483647 h 720"/>
                      <a:gd name="T2" fmla="*/ 2147483647 w 528"/>
                      <a:gd name="T3" fmla="*/ 2147483647 h 720"/>
                      <a:gd name="T4" fmla="*/ 2147483647 w 528"/>
                      <a:gd name="T5" fmla="*/ 2147483647 h 720"/>
                      <a:gd name="T6" fmla="*/ 2147483647 w 528"/>
                      <a:gd name="T7" fmla="*/ 2147483647 h 720"/>
                      <a:gd name="T8" fmla="*/ 2147483647 w 528"/>
                      <a:gd name="T9" fmla="*/ 2147483647 h 720"/>
                      <a:gd name="T10" fmla="*/ 0 w 528"/>
                      <a:gd name="T11" fmla="*/ 2147483647 h 720"/>
                      <a:gd name="T12" fmla="*/ 2147483647 w 528"/>
                      <a:gd name="T13" fmla="*/ 2147483647 h 720"/>
                      <a:gd name="T14" fmla="*/ 2147483647 w 528"/>
                      <a:gd name="T15" fmla="*/ 2147483647 h 720"/>
                      <a:gd name="T16" fmla="*/ 2147483647 w 528"/>
                      <a:gd name="T17" fmla="*/ 2147483647 h 720"/>
                      <a:gd name="T18" fmla="*/ 2147483647 w 528"/>
                      <a:gd name="T19" fmla="*/ 2147483647 h 720"/>
                      <a:gd name="T20" fmla="*/ 2147483647 w 528"/>
                      <a:gd name="T21" fmla="*/ 2147483647 h 720"/>
                      <a:gd name="T22" fmla="*/ 2147483647 w 528"/>
                      <a:gd name="T23" fmla="*/ 2147483647 h 720"/>
                      <a:gd name="T24" fmla="*/ 2147483647 w 528"/>
                      <a:gd name="T25" fmla="*/ 2147483647 h 720"/>
                      <a:gd name="T26" fmla="*/ 2147483647 w 528"/>
                      <a:gd name="T27" fmla="*/ 2147483647 h 720"/>
                      <a:gd name="T28" fmla="*/ 2147483647 w 528"/>
                      <a:gd name="T29" fmla="*/ 2147483647 h 720"/>
                      <a:gd name="T30" fmla="*/ 2147483647 w 528"/>
                      <a:gd name="T31" fmla="*/ 2147483647 h 720"/>
                      <a:gd name="T32" fmla="*/ 2147483647 w 528"/>
                      <a:gd name="T33" fmla="*/ 0 h 720"/>
                      <a:gd name="T34" fmla="*/ 2147483647 w 528"/>
                      <a:gd name="T35" fmla="*/ 2147483647 h 720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528"/>
                      <a:gd name="T55" fmla="*/ 0 h 720"/>
                      <a:gd name="T56" fmla="*/ 528 w 528"/>
                      <a:gd name="T57" fmla="*/ 720 h 720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528" h="720">
                        <a:moveTo>
                          <a:pt x="48" y="48"/>
                        </a:moveTo>
                        <a:lnTo>
                          <a:pt x="96" y="144"/>
                        </a:lnTo>
                        <a:lnTo>
                          <a:pt x="48" y="240"/>
                        </a:lnTo>
                        <a:lnTo>
                          <a:pt x="144" y="384"/>
                        </a:lnTo>
                        <a:lnTo>
                          <a:pt x="48" y="672"/>
                        </a:lnTo>
                        <a:lnTo>
                          <a:pt x="0" y="720"/>
                        </a:lnTo>
                        <a:lnTo>
                          <a:pt x="240" y="672"/>
                        </a:lnTo>
                        <a:lnTo>
                          <a:pt x="528" y="528"/>
                        </a:lnTo>
                        <a:lnTo>
                          <a:pt x="528" y="432"/>
                        </a:lnTo>
                        <a:lnTo>
                          <a:pt x="432" y="480"/>
                        </a:lnTo>
                        <a:lnTo>
                          <a:pt x="432" y="384"/>
                        </a:lnTo>
                        <a:lnTo>
                          <a:pt x="384" y="384"/>
                        </a:lnTo>
                        <a:lnTo>
                          <a:pt x="384" y="288"/>
                        </a:lnTo>
                        <a:lnTo>
                          <a:pt x="288" y="288"/>
                        </a:lnTo>
                        <a:lnTo>
                          <a:pt x="144" y="288"/>
                        </a:lnTo>
                        <a:lnTo>
                          <a:pt x="240" y="96"/>
                        </a:lnTo>
                        <a:lnTo>
                          <a:pt x="192" y="0"/>
                        </a:lnTo>
                        <a:lnTo>
                          <a:pt x="48" y="48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41" name="Freeform 219"/>
                  <p:cNvSpPr>
                    <a:spLocks/>
                  </p:cNvSpPr>
                  <p:nvPr/>
                </p:nvSpPr>
                <p:spPr bwMode="auto">
                  <a:xfrm>
                    <a:off x="5889625" y="2865438"/>
                    <a:ext cx="465138" cy="550862"/>
                  </a:xfrm>
                  <a:custGeom>
                    <a:avLst/>
                    <a:gdLst>
                      <a:gd name="T0" fmla="*/ 2147483647 w 288"/>
                      <a:gd name="T1" fmla="*/ 0 h 384"/>
                      <a:gd name="T2" fmla="*/ 2147483647 w 288"/>
                      <a:gd name="T3" fmla="*/ 2147483647 h 384"/>
                      <a:gd name="T4" fmla="*/ 0 w 288"/>
                      <a:gd name="T5" fmla="*/ 2147483647 h 384"/>
                      <a:gd name="T6" fmla="*/ 2147483647 w 288"/>
                      <a:gd name="T7" fmla="*/ 2147483647 h 384"/>
                      <a:gd name="T8" fmla="*/ 2147483647 w 288"/>
                      <a:gd name="T9" fmla="*/ 2147483647 h 384"/>
                      <a:gd name="T10" fmla="*/ 2147483647 w 288"/>
                      <a:gd name="T11" fmla="*/ 2147483647 h 384"/>
                      <a:gd name="T12" fmla="*/ 2147483647 w 288"/>
                      <a:gd name="T13" fmla="*/ 2147483647 h 384"/>
                      <a:gd name="T14" fmla="*/ 2147483647 w 288"/>
                      <a:gd name="T15" fmla="*/ 2147483647 h 384"/>
                      <a:gd name="T16" fmla="*/ 2147483647 w 288"/>
                      <a:gd name="T17" fmla="*/ 2147483647 h 384"/>
                      <a:gd name="T18" fmla="*/ 2147483647 w 288"/>
                      <a:gd name="T19" fmla="*/ 0 h 38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88"/>
                      <a:gd name="T31" fmla="*/ 0 h 384"/>
                      <a:gd name="T32" fmla="*/ 288 w 288"/>
                      <a:gd name="T33" fmla="*/ 384 h 38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88" h="384">
                        <a:moveTo>
                          <a:pt x="48" y="0"/>
                        </a:moveTo>
                        <a:lnTo>
                          <a:pt x="96" y="96"/>
                        </a:lnTo>
                        <a:lnTo>
                          <a:pt x="0" y="288"/>
                        </a:lnTo>
                        <a:lnTo>
                          <a:pt x="240" y="288"/>
                        </a:lnTo>
                        <a:lnTo>
                          <a:pt x="240" y="384"/>
                        </a:lnTo>
                        <a:lnTo>
                          <a:pt x="288" y="384"/>
                        </a:lnTo>
                        <a:lnTo>
                          <a:pt x="288" y="240"/>
                        </a:lnTo>
                        <a:lnTo>
                          <a:pt x="192" y="144"/>
                        </a:lnTo>
                        <a:lnTo>
                          <a:pt x="144" y="48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42" name="Freeform 220"/>
                  <p:cNvSpPr>
                    <a:spLocks/>
                  </p:cNvSpPr>
                  <p:nvPr/>
                </p:nvSpPr>
                <p:spPr bwMode="auto">
                  <a:xfrm>
                    <a:off x="6121400" y="2659063"/>
                    <a:ext cx="696913" cy="963612"/>
                  </a:xfrm>
                  <a:custGeom>
                    <a:avLst/>
                    <a:gdLst>
                      <a:gd name="T0" fmla="*/ 2147483647 w 432"/>
                      <a:gd name="T1" fmla="*/ 0 h 672"/>
                      <a:gd name="T2" fmla="*/ 2147483647 w 432"/>
                      <a:gd name="T3" fmla="*/ 2147483647 h 672"/>
                      <a:gd name="T4" fmla="*/ 0 w 432"/>
                      <a:gd name="T5" fmla="*/ 2147483647 h 672"/>
                      <a:gd name="T6" fmla="*/ 2147483647 w 432"/>
                      <a:gd name="T7" fmla="*/ 2147483647 h 672"/>
                      <a:gd name="T8" fmla="*/ 2147483647 w 432"/>
                      <a:gd name="T9" fmla="*/ 2147483647 h 672"/>
                      <a:gd name="T10" fmla="*/ 2147483647 w 432"/>
                      <a:gd name="T11" fmla="*/ 2147483647 h 672"/>
                      <a:gd name="T12" fmla="*/ 2147483647 w 432"/>
                      <a:gd name="T13" fmla="*/ 2147483647 h 672"/>
                      <a:gd name="T14" fmla="*/ 2147483647 w 432"/>
                      <a:gd name="T15" fmla="*/ 2147483647 h 672"/>
                      <a:gd name="T16" fmla="*/ 2147483647 w 432"/>
                      <a:gd name="T17" fmla="*/ 2147483647 h 672"/>
                      <a:gd name="T18" fmla="*/ 2147483647 w 432"/>
                      <a:gd name="T19" fmla="*/ 2147483647 h 672"/>
                      <a:gd name="T20" fmla="*/ 2147483647 w 432"/>
                      <a:gd name="T21" fmla="*/ 2147483647 h 672"/>
                      <a:gd name="T22" fmla="*/ 2147483647 w 432"/>
                      <a:gd name="T23" fmla="*/ 2147483647 h 672"/>
                      <a:gd name="T24" fmla="*/ 2147483647 w 432"/>
                      <a:gd name="T25" fmla="*/ 0 h 672"/>
                      <a:gd name="T26" fmla="*/ 2147483647 w 432"/>
                      <a:gd name="T27" fmla="*/ 0 h 672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432"/>
                      <a:gd name="T43" fmla="*/ 0 h 672"/>
                      <a:gd name="T44" fmla="*/ 432 w 432"/>
                      <a:gd name="T45" fmla="*/ 672 h 672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432" h="672">
                        <a:moveTo>
                          <a:pt x="192" y="0"/>
                        </a:moveTo>
                        <a:lnTo>
                          <a:pt x="48" y="192"/>
                        </a:lnTo>
                        <a:lnTo>
                          <a:pt x="0" y="192"/>
                        </a:lnTo>
                        <a:lnTo>
                          <a:pt x="48" y="288"/>
                        </a:lnTo>
                        <a:lnTo>
                          <a:pt x="144" y="384"/>
                        </a:lnTo>
                        <a:lnTo>
                          <a:pt x="144" y="624"/>
                        </a:lnTo>
                        <a:lnTo>
                          <a:pt x="240" y="576"/>
                        </a:lnTo>
                        <a:lnTo>
                          <a:pt x="240" y="672"/>
                        </a:lnTo>
                        <a:lnTo>
                          <a:pt x="336" y="624"/>
                        </a:lnTo>
                        <a:lnTo>
                          <a:pt x="432" y="432"/>
                        </a:lnTo>
                        <a:lnTo>
                          <a:pt x="432" y="192"/>
                        </a:lnTo>
                        <a:lnTo>
                          <a:pt x="336" y="192"/>
                        </a:lnTo>
                        <a:lnTo>
                          <a:pt x="336" y="0"/>
                        </a:lnTo>
                        <a:lnTo>
                          <a:pt x="192" y="0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43" name="Freeform 221"/>
                  <p:cNvSpPr>
                    <a:spLocks/>
                  </p:cNvSpPr>
                  <p:nvPr/>
                </p:nvSpPr>
                <p:spPr bwMode="auto">
                  <a:xfrm>
                    <a:off x="6430963" y="3760788"/>
                    <a:ext cx="1473200" cy="962025"/>
                  </a:xfrm>
                  <a:custGeom>
                    <a:avLst/>
                    <a:gdLst>
                      <a:gd name="T0" fmla="*/ 0 w 912"/>
                      <a:gd name="T1" fmla="*/ 2147483647 h 672"/>
                      <a:gd name="T2" fmla="*/ 2147483647 w 912"/>
                      <a:gd name="T3" fmla="*/ 2147483647 h 672"/>
                      <a:gd name="T4" fmla="*/ 2147483647 w 912"/>
                      <a:gd name="T5" fmla="*/ 2147483647 h 672"/>
                      <a:gd name="T6" fmla="*/ 2147483647 w 912"/>
                      <a:gd name="T7" fmla="*/ 2147483647 h 672"/>
                      <a:gd name="T8" fmla="*/ 2147483647 w 912"/>
                      <a:gd name="T9" fmla="*/ 2147483647 h 672"/>
                      <a:gd name="T10" fmla="*/ 2147483647 w 912"/>
                      <a:gd name="T11" fmla="*/ 0 h 672"/>
                      <a:gd name="T12" fmla="*/ 2147483647 w 912"/>
                      <a:gd name="T13" fmla="*/ 2147483647 h 672"/>
                      <a:gd name="T14" fmla="*/ 2147483647 w 912"/>
                      <a:gd name="T15" fmla="*/ 2147483647 h 672"/>
                      <a:gd name="T16" fmla="*/ 0 w 912"/>
                      <a:gd name="T17" fmla="*/ 2147483647 h 67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12"/>
                      <a:gd name="T28" fmla="*/ 0 h 672"/>
                      <a:gd name="T29" fmla="*/ 912 w 912"/>
                      <a:gd name="T30" fmla="*/ 672 h 672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12" h="672">
                        <a:moveTo>
                          <a:pt x="0" y="240"/>
                        </a:moveTo>
                        <a:lnTo>
                          <a:pt x="288" y="480"/>
                        </a:lnTo>
                        <a:lnTo>
                          <a:pt x="528" y="672"/>
                        </a:lnTo>
                        <a:lnTo>
                          <a:pt x="768" y="528"/>
                        </a:lnTo>
                        <a:lnTo>
                          <a:pt x="912" y="288"/>
                        </a:lnTo>
                        <a:lnTo>
                          <a:pt x="528" y="0"/>
                        </a:lnTo>
                        <a:lnTo>
                          <a:pt x="432" y="96"/>
                        </a:lnTo>
                        <a:lnTo>
                          <a:pt x="432" y="144"/>
                        </a:lnTo>
                        <a:lnTo>
                          <a:pt x="0" y="24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44" name="Freeform 222"/>
                  <p:cNvSpPr>
                    <a:spLocks/>
                  </p:cNvSpPr>
                  <p:nvPr/>
                </p:nvSpPr>
                <p:spPr bwMode="auto">
                  <a:xfrm>
                    <a:off x="6043613" y="3278188"/>
                    <a:ext cx="1471612" cy="827087"/>
                  </a:xfrm>
                  <a:custGeom>
                    <a:avLst/>
                    <a:gdLst>
                      <a:gd name="T0" fmla="*/ 2147483647 w 912"/>
                      <a:gd name="T1" fmla="*/ 2147483647 h 576"/>
                      <a:gd name="T2" fmla="*/ 0 w 912"/>
                      <a:gd name="T3" fmla="*/ 2147483647 h 576"/>
                      <a:gd name="T4" fmla="*/ 2147483647 w 912"/>
                      <a:gd name="T5" fmla="*/ 2147483647 h 576"/>
                      <a:gd name="T6" fmla="*/ 2147483647 w 912"/>
                      <a:gd name="T7" fmla="*/ 0 h 576"/>
                      <a:gd name="T8" fmla="*/ 2147483647 w 912"/>
                      <a:gd name="T9" fmla="*/ 2147483647 h 576"/>
                      <a:gd name="T10" fmla="*/ 2147483647 w 912"/>
                      <a:gd name="T11" fmla="*/ 2147483647 h 576"/>
                      <a:gd name="T12" fmla="*/ 2147483647 w 912"/>
                      <a:gd name="T13" fmla="*/ 2147483647 h 576"/>
                      <a:gd name="T14" fmla="*/ 2147483647 w 912"/>
                      <a:gd name="T15" fmla="*/ 2147483647 h 576"/>
                      <a:gd name="T16" fmla="*/ 2147483647 w 912"/>
                      <a:gd name="T17" fmla="*/ 2147483647 h 576"/>
                      <a:gd name="T18" fmla="*/ 2147483647 w 912"/>
                      <a:gd name="T19" fmla="*/ 2147483647 h 576"/>
                      <a:gd name="T20" fmla="*/ 2147483647 w 912"/>
                      <a:gd name="T21" fmla="*/ 2147483647 h 576"/>
                      <a:gd name="T22" fmla="*/ 2147483647 w 912"/>
                      <a:gd name="T23" fmla="*/ 2147483647 h 576"/>
                      <a:gd name="T24" fmla="*/ 2147483647 w 912"/>
                      <a:gd name="T25" fmla="*/ 2147483647 h 576"/>
                      <a:gd name="T26" fmla="*/ 2147483647 w 912"/>
                      <a:gd name="T27" fmla="*/ 2147483647 h 57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912"/>
                      <a:gd name="T43" fmla="*/ 0 h 576"/>
                      <a:gd name="T44" fmla="*/ 912 w 912"/>
                      <a:gd name="T45" fmla="*/ 576 h 57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912" h="576">
                        <a:moveTo>
                          <a:pt x="144" y="528"/>
                        </a:moveTo>
                        <a:lnTo>
                          <a:pt x="0" y="384"/>
                        </a:lnTo>
                        <a:lnTo>
                          <a:pt x="384" y="192"/>
                        </a:lnTo>
                        <a:lnTo>
                          <a:pt x="480" y="0"/>
                        </a:lnTo>
                        <a:lnTo>
                          <a:pt x="624" y="48"/>
                        </a:lnTo>
                        <a:lnTo>
                          <a:pt x="672" y="48"/>
                        </a:lnTo>
                        <a:lnTo>
                          <a:pt x="912" y="288"/>
                        </a:lnTo>
                        <a:lnTo>
                          <a:pt x="816" y="336"/>
                        </a:lnTo>
                        <a:lnTo>
                          <a:pt x="768" y="336"/>
                        </a:lnTo>
                        <a:lnTo>
                          <a:pt x="672" y="432"/>
                        </a:lnTo>
                        <a:lnTo>
                          <a:pt x="672" y="480"/>
                        </a:lnTo>
                        <a:lnTo>
                          <a:pt x="240" y="576"/>
                        </a:lnTo>
                        <a:lnTo>
                          <a:pt x="144" y="480"/>
                        </a:lnTo>
                        <a:lnTo>
                          <a:pt x="144" y="528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45" name="Freeform 223"/>
                  <p:cNvSpPr>
                    <a:spLocks/>
                  </p:cNvSpPr>
                  <p:nvPr/>
                </p:nvSpPr>
                <p:spPr bwMode="auto">
                  <a:xfrm>
                    <a:off x="6664325" y="2452688"/>
                    <a:ext cx="1006475" cy="895350"/>
                  </a:xfrm>
                  <a:custGeom>
                    <a:avLst/>
                    <a:gdLst>
                      <a:gd name="T0" fmla="*/ 2147483647 w 624"/>
                      <a:gd name="T1" fmla="*/ 2147483647 h 624"/>
                      <a:gd name="T2" fmla="*/ 2147483647 w 624"/>
                      <a:gd name="T3" fmla="*/ 2147483647 h 624"/>
                      <a:gd name="T4" fmla="*/ 2147483647 w 624"/>
                      <a:gd name="T5" fmla="*/ 2147483647 h 624"/>
                      <a:gd name="T6" fmla="*/ 2147483647 w 624"/>
                      <a:gd name="T7" fmla="*/ 2147483647 h 624"/>
                      <a:gd name="T8" fmla="*/ 2147483647 w 624"/>
                      <a:gd name="T9" fmla="*/ 2147483647 h 624"/>
                      <a:gd name="T10" fmla="*/ 2147483647 w 624"/>
                      <a:gd name="T11" fmla="*/ 2147483647 h 624"/>
                      <a:gd name="T12" fmla="*/ 2147483647 w 624"/>
                      <a:gd name="T13" fmla="*/ 2147483647 h 624"/>
                      <a:gd name="T14" fmla="*/ 2147483647 w 624"/>
                      <a:gd name="T15" fmla="*/ 0 h 624"/>
                      <a:gd name="T16" fmla="*/ 2147483647 w 624"/>
                      <a:gd name="T17" fmla="*/ 2147483647 h 624"/>
                      <a:gd name="T18" fmla="*/ 2147483647 w 624"/>
                      <a:gd name="T19" fmla="*/ 2147483647 h 624"/>
                      <a:gd name="T20" fmla="*/ 0 w 624"/>
                      <a:gd name="T21" fmla="*/ 2147483647 h 624"/>
                      <a:gd name="T22" fmla="*/ 0 w 624"/>
                      <a:gd name="T23" fmla="*/ 2147483647 h 624"/>
                      <a:gd name="T24" fmla="*/ 2147483647 w 624"/>
                      <a:gd name="T25" fmla="*/ 2147483647 h 624"/>
                      <a:gd name="T26" fmla="*/ 2147483647 w 624"/>
                      <a:gd name="T27" fmla="*/ 2147483647 h 62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624"/>
                      <a:gd name="T43" fmla="*/ 0 h 624"/>
                      <a:gd name="T44" fmla="*/ 624 w 624"/>
                      <a:gd name="T45" fmla="*/ 624 h 624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624" h="624">
                        <a:moveTo>
                          <a:pt x="96" y="576"/>
                        </a:moveTo>
                        <a:lnTo>
                          <a:pt x="240" y="624"/>
                        </a:lnTo>
                        <a:lnTo>
                          <a:pt x="288" y="624"/>
                        </a:lnTo>
                        <a:lnTo>
                          <a:pt x="576" y="480"/>
                        </a:lnTo>
                        <a:lnTo>
                          <a:pt x="528" y="384"/>
                        </a:lnTo>
                        <a:lnTo>
                          <a:pt x="624" y="288"/>
                        </a:lnTo>
                        <a:lnTo>
                          <a:pt x="576" y="48"/>
                        </a:lnTo>
                        <a:lnTo>
                          <a:pt x="432" y="0"/>
                        </a:lnTo>
                        <a:lnTo>
                          <a:pt x="240" y="48"/>
                        </a:lnTo>
                        <a:lnTo>
                          <a:pt x="48" y="48"/>
                        </a:lnTo>
                        <a:lnTo>
                          <a:pt x="0" y="144"/>
                        </a:lnTo>
                        <a:lnTo>
                          <a:pt x="0" y="336"/>
                        </a:lnTo>
                        <a:lnTo>
                          <a:pt x="96" y="336"/>
                        </a:lnTo>
                        <a:lnTo>
                          <a:pt x="96" y="576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46" name="Freeform 224"/>
                  <p:cNvSpPr>
                    <a:spLocks/>
                  </p:cNvSpPr>
                  <p:nvPr/>
                </p:nvSpPr>
                <p:spPr bwMode="auto">
                  <a:xfrm>
                    <a:off x="7129463" y="2865438"/>
                    <a:ext cx="852487" cy="827087"/>
                  </a:xfrm>
                  <a:custGeom>
                    <a:avLst/>
                    <a:gdLst>
                      <a:gd name="T0" fmla="*/ 0 w 528"/>
                      <a:gd name="T1" fmla="*/ 2147483647 h 576"/>
                      <a:gd name="T2" fmla="*/ 2147483647 w 528"/>
                      <a:gd name="T3" fmla="*/ 2147483647 h 576"/>
                      <a:gd name="T4" fmla="*/ 2147483647 w 528"/>
                      <a:gd name="T5" fmla="*/ 2147483647 h 576"/>
                      <a:gd name="T6" fmla="*/ 2147483647 w 528"/>
                      <a:gd name="T7" fmla="*/ 2147483647 h 576"/>
                      <a:gd name="T8" fmla="*/ 2147483647 w 528"/>
                      <a:gd name="T9" fmla="*/ 2147483647 h 576"/>
                      <a:gd name="T10" fmla="*/ 2147483647 w 528"/>
                      <a:gd name="T11" fmla="*/ 2147483647 h 576"/>
                      <a:gd name="T12" fmla="*/ 2147483647 w 528"/>
                      <a:gd name="T13" fmla="*/ 2147483647 h 576"/>
                      <a:gd name="T14" fmla="*/ 2147483647 w 528"/>
                      <a:gd name="T15" fmla="*/ 0 h 576"/>
                      <a:gd name="T16" fmla="*/ 2147483647 w 528"/>
                      <a:gd name="T17" fmla="*/ 2147483647 h 576"/>
                      <a:gd name="T18" fmla="*/ 2147483647 w 528"/>
                      <a:gd name="T19" fmla="*/ 2147483647 h 576"/>
                      <a:gd name="T20" fmla="*/ 0 w 528"/>
                      <a:gd name="T21" fmla="*/ 2147483647 h 57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28"/>
                      <a:gd name="T34" fmla="*/ 0 h 576"/>
                      <a:gd name="T35" fmla="*/ 528 w 528"/>
                      <a:gd name="T36" fmla="*/ 576 h 57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28" h="576">
                        <a:moveTo>
                          <a:pt x="0" y="336"/>
                        </a:moveTo>
                        <a:lnTo>
                          <a:pt x="240" y="576"/>
                        </a:lnTo>
                        <a:lnTo>
                          <a:pt x="384" y="528"/>
                        </a:lnTo>
                        <a:lnTo>
                          <a:pt x="528" y="480"/>
                        </a:lnTo>
                        <a:lnTo>
                          <a:pt x="432" y="288"/>
                        </a:lnTo>
                        <a:lnTo>
                          <a:pt x="480" y="240"/>
                        </a:lnTo>
                        <a:lnTo>
                          <a:pt x="336" y="96"/>
                        </a:lnTo>
                        <a:lnTo>
                          <a:pt x="336" y="0"/>
                        </a:lnTo>
                        <a:lnTo>
                          <a:pt x="240" y="96"/>
                        </a:lnTo>
                        <a:lnTo>
                          <a:pt x="288" y="192"/>
                        </a:lnTo>
                        <a:lnTo>
                          <a:pt x="0" y="336"/>
                        </a:lnTo>
                        <a:close/>
                      </a:path>
                    </a:pathLst>
                  </a:custGeom>
                  <a:solidFill>
                    <a:srgbClr val="FFCC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47" name="Freeform 225"/>
                  <p:cNvSpPr>
                    <a:spLocks/>
                  </p:cNvSpPr>
                  <p:nvPr/>
                </p:nvSpPr>
                <p:spPr bwMode="auto">
                  <a:xfrm>
                    <a:off x="7748588" y="3209925"/>
                    <a:ext cx="854075" cy="825500"/>
                  </a:xfrm>
                  <a:custGeom>
                    <a:avLst/>
                    <a:gdLst>
                      <a:gd name="T0" fmla="*/ 0 w 528"/>
                      <a:gd name="T1" fmla="*/ 2147483647 h 576"/>
                      <a:gd name="T2" fmla="*/ 2147483647 w 528"/>
                      <a:gd name="T3" fmla="*/ 2147483647 h 576"/>
                      <a:gd name="T4" fmla="*/ 2147483647 w 528"/>
                      <a:gd name="T5" fmla="*/ 2147483647 h 576"/>
                      <a:gd name="T6" fmla="*/ 2147483647 w 528"/>
                      <a:gd name="T7" fmla="*/ 2147483647 h 576"/>
                      <a:gd name="T8" fmla="*/ 2147483647 w 528"/>
                      <a:gd name="T9" fmla="*/ 2147483647 h 576"/>
                      <a:gd name="T10" fmla="*/ 2147483647 w 528"/>
                      <a:gd name="T11" fmla="*/ 0 h 576"/>
                      <a:gd name="T12" fmla="*/ 2147483647 w 528"/>
                      <a:gd name="T13" fmla="*/ 2147483647 h 576"/>
                      <a:gd name="T14" fmla="*/ 2147483647 w 528"/>
                      <a:gd name="T15" fmla="*/ 2147483647 h 576"/>
                      <a:gd name="T16" fmla="*/ 0 w 528"/>
                      <a:gd name="T17" fmla="*/ 2147483647 h 57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528"/>
                      <a:gd name="T28" fmla="*/ 0 h 576"/>
                      <a:gd name="T29" fmla="*/ 528 w 528"/>
                      <a:gd name="T30" fmla="*/ 576 h 57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528" h="576">
                        <a:moveTo>
                          <a:pt x="0" y="288"/>
                        </a:moveTo>
                        <a:lnTo>
                          <a:pt x="288" y="576"/>
                        </a:lnTo>
                        <a:lnTo>
                          <a:pt x="384" y="480"/>
                        </a:lnTo>
                        <a:lnTo>
                          <a:pt x="432" y="288"/>
                        </a:lnTo>
                        <a:lnTo>
                          <a:pt x="528" y="144"/>
                        </a:lnTo>
                        <a:lnTo>
                          <a:pt x="432" y="0"/>
                        </a:lnTo>
                        <a:lnTo>
                          <a:pt x="384" y="48"/>
                        </a:lnTo>
                        <a:lnTo>
                          <a:pt x="336" y="144"/>
                        </a:lnTo>
                        <a:lnTo>
                          <a:pt x="0" y="288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48" name="Freeform 67"/>
                  <p:cNvSpPr>
                    <a:spLocks/>
                  </p:cNvSpPr>
                  <p:nvPr/>
                </p:nvSpPr>
                <p:spPr bwMode="auto">
                  <a:xfrm>
                    <a:off x="152400" y="4999038"/>
                    <a:ext cx="930275" cy="550862"/>
                  </a:xfrm>
                  <a:custGeom>
                    <a:avLst/>
                    <a:gdLst>
                      <a:gd name="T0" fmla="*/ 0 w 576"/>
                      <a:gd name="T1" fmla="*/ 2147483647 h 384"/>
                      <a:gd name="T2" fmla="*/ 0 w 576"/>
                      <a:gd name="T3" fmla="*/ 2147483647 h 384"/>
                      <a:gd name="T4" fmla="*/ 2147483647 w 576"/>
                      <a:gd name="T5" fmla="*/ 2147483647 h 384"/>
                      <a:gd name="T6" fmla="*/ 2147483647 w 576"/>
                      <a:gd name="T7" fmla="*/ 2147483647 h 384"/>
                      <a:gd name="T8" fmla="*/ 2147483647 w 576"/>
                      <a:gd name="T9" fmla="*/ 2147483647 h 384"/>
                      <a:gd name="T10" fmla="*/ 2147483647 w 576"/>
                      <a:gd name="T11" fmla="*/ 0 h 384"/>
                      <a:gd name="T12" fmla="*/ 2147483647 w 576"/>
                      <a:gd name="T13" fmla="*/ 0 h 384"/>
                      <a:gd name="T14" fmla="*/ 0 w 576"/>
                      <a:gd name="T15" fmla="*/ 2147483647 h 38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576"/>
                      <a:gd name="T25" fmla="*/ 0 h 384"/>
                      <a:gd name="T26" fmla="*/ 576 w 576"/>
                      <a:gd name="T27" fmla="*/ 384 h 38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576" h="384">
                        <a:moveTo>
                          <a:pt x="0" y="48"/>
                        </a:moveTo>
                        <a:lnTo>
                          <a:pt x="0" y="384"/>
                        </a:lnTo>
                        <a:lnTo>
                          <a:pt x="576" y="384"/>
                        </a:lnTo>
                        <a:lnTo>
                          <a:pt x="576" y="48"/>
                        </a:lnTo>
                        <a:lnTo>
                          <a:pt x="432" y="48"/>
                        </a:lnTo>
                        <a:lnTo>
                          <a:pt x="384" y="0"/>
                        </a:lnTo>
                        <a:lnTo>
                          <a:pt x="240" y="0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49" name="Freeform 68"/>
                  <p:cNvSpPr>
                    <a:spLocks/>
                  </p:cNvSpPr>
                  <p:nvPr/>
                </p:nvSpPr>
                <p:spPr bwMode="auto">
                  <a:xfrm>
                    <a:off x="7361238" y="2038350"/>
                    <a:ext cx="604837" cy="965200"/>
                  </a:xfrm>
                  <a:custGeom>
                    <a:avLst/>
                    <a:gdLst>
                      <a:gd name="T0" fmla="*/ 2147483647 w 384"/>
                      <a:gd name="T1" fmla="*/ 2147483647 h 672"/>
                      <a:gd name="T2" fmla="*/ 2147483647 w 384"/>
                      <a:gd name="T3" fmla="*/ 2147483647 h 672"/>
                      <a:gd name="T4" fmla="*/ 2147483647 w 384"/>
                      <a:gd name="T5" fmla="*/ 0 h 672"/>
                      <a:gd name="T6" fmla="*/ 2147483647 w 384"/>
                      <a:gd name="T7" fmla="*/ 0 h 672"/>
                      <a:gd name="T8" fmla="*/ 2147483647 w 384"/>
                      <a:gd name="T9" fmla="*/ 2147483647 h 672"/>
                      <a:gd name="T10" fmla="*/ 0 w 384"/>
                      <a:gd name="T11" fmla="*/ 2147483647 h 672"/>
                      <a:gd name="T12" fmla="*/ 2147483647 w 384"/>
                      <a:gd name="T13" fmla="*/ 2147483647 h 672"/>
                      <a:gd name="T14" fmla="*/ 2147483647 w 384"/>
                      <a:gd name="T15" fmla="*/ 2147483647 h 672"/>
                      <a:gd name="T16" fmla="*/ 2147483647 w 384"/>
                      <a:gd name="T17" fmla="*/ 2147483647 h 67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84"/>
                      <a:gd name="T28" fmla="*/ 0 h 672"/>
                      <a:gd name="T29" fmla="*/ 384 w 384"/>
                      <a:gd name="T30" fmla="*/ 672 h 672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84" h="672">
                        <a:moveTo>
                          <a:pt x="192" y="672"/>
                        </a:moveTo>
                        <a:lnTo>
                          <a:pt x="384" y="480"/>
                        </a:lnTo>
                        <a:lnTo>
                          <a:pt x="384" y="0"/>
                        </a:lnTo>
                        <a:lnTo>
                          <a:pt x="144" y="0"/>
                        </a:lnTo>
                        <a:lnTo>
                          <a:pt x="48" y="144"/>
                        </a:lnTo>
                        <a:lnTo>
                          <a:pt x="0" y="288"/>
                        </a:lnTo>
                        <a:lnTo>
                          <a:pt x="144" y="336"/>
                        </a:lnTo>
                        <a:lnTo>
                          <a:pt x="192" y="576"/>
                        </a:lnTo>
                        <a:lnTo>
                          <a:pt x="192" y="672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50" name="Freeform 69"/>
                  <p:cNvSpPr>
                    <a:spLocks/>
                  </p:cNvSpPr>
                  <p:nvPr/>
                </p:nvSpPr>
                <p:spPr bwMode="auto">
                  <a:xfrm>
                    <a:off x="6740525" y="1970088"/>
                    <a:ext cx="854075" cy="550862"/>
                  </a:xfrm>
                  <a:custGeom>
                    <a:avLst/>
                    <a:gdLst>
                      <a:gd name="T0" fmla="*/ 2147483647 w 528"/>
                      <a:gd name="T1" fmla="*/ 2147483647 h 384"/>
                      <a:gd name="T2" fmla="*/ 2147483647 w 528"/>
                      <a:gd name="T3" fmla="*/ 0 h 384"/>
                      <a:gd name="T4" fmla="*/ 2147483647 w 528"/>
                      <a:gd name="T5" fmla="*/ 2147483647 h 384"/>
                      <a:gd name="T6" fmla="*/ 0 w 528"/>
                      <a:gd name="T7" fmla="*/ 2147483647 h 384"/>
                      <a:gd name="T8" fmla="*/ 2147483647 w 528"/>
                      <a:gd name="T9" fmla="*/ 2147483647 h 384"/>
                      <a:gd name="T10" fmla="*/ 0 w 528"/>
                      <a:gd name="T11" fmla="*/ 2147483647 h 384"/>
                      <a:gd name="T12" fmla="*/ 2147483647 w 528"/>
                      <a:gd name="T13" fmla="*/ 2147483647 h 384"/>
                      <a:gd name="T14" fmla="*/ 2147483647 w 528"/>
                      <a:gd name="T15" fmla="*/ 2147483647 h 384"/>
                      <a:gd name="T16" fmla="*/ 2147483647 w 528"/>
                      <a:gd name="T17" fmla="*/ 2147483647 h 384"/>
                      <a:gd name="T18" fmla="*/ 2147483647 w 528"/>
                      <a:gd name="T19" fmla="*/ 2147483647 h 38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528"/>
                      <a:gd name="T31" fmla="*/ 0 h 384"/>
                      <a:gd name="T32" fmla="*/ 528 w 528"/>
                      <a:gd name="T33" fmla="*/ 384 h 38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528" h="384">
                        <a:moveTo>
                          <a:pt x="528" y="48"/>
                        </a:moveTo>
                        <a:lnTo>
                          <a:pt x="144" y="0"/>
                        </a:lnTo>
                        <a:lnTo>
                          <a:pt x="48" y="48"/>
                        </a:lnTo>
                        <a:lnTo>
                          <a:pt x="0" y="192"/>
                        </a:lnTo>
                        <a:lnTo>
                          <a:pt x="48" y="192"/>
                        </a:lnTo>
                        <a:lnTo>
                          <a:pt x="0" y="384"/>
                        </a:lnTo>
                        <a:lnTo>
                          <a:pt x="192" y="384"/>
                        </a:lnTo>
                        <a:lnTo>
                          <a:pt x="384" y="336"/>
                        </a:lnTo>
                        <a:lnTo>
                          <a:pt x="432" y="192"/>
                        </a:lnTo>
                        <a:lnTo>
                          <a:pt x="528" y="48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51" name="Freeform 70"/>
                  <p:cNvSpPr>
                    <a:spLocks/>
                  </p:cNvSpPr>
                  <p:nvPr/>
                </p:nvSpPr>
                <p:spPr bwMode="auto">
                  <a:xfrm>
                    <a:off x="3951288" y="4516438"/>
                    <a:ext cx="928687" cy="1033462"/>
                  </a:xfrm>
                  <a:custGeom>
                    <a:avLst/>
                    <a:gdLst>
                      <a:gd name="T0" fmla="*/ 2147483647 w 576"/>
                      <a:gd name="T1" fmla="*/ 0 h 720"/>
                      <a:gd name="T2" fmla="*/ 2147483647 w 576"/>
                      <a:gd name="T3" fmla="*/ 0 h 720"/>
                      <a:gd name="T4" fmla="*/ 2147483647 w 576"/>
                      <a:gd name="T5" fmla="*/ 2147483647 h 720"/>
                      <a:gd name="T6" fmla="*/ 2147483647 w 576"/>
                      <a:gd name="T7" fmla="*/ 2147483647 h 720"/>
                      <a:gd name="T8" fmla="*/ 0 w 576"/>
                      <a:gd name="T9" fmla="*/ 2147483647 h 720"/>
                      <a:gd name="T10" fmla="*/ 2147483647 w 576"/>
                      <a:gd name="T11" fmla="*/ 2147483647 h 720"/>
                      <a:gd name="T12" fmla="*/ 2147483647 w 576"/>
                      <a:gd name="T13" fmla="*/ 2147483647 h 720"/>
                      <a:gd name="T14" fmla="*/ 2147483647 w 576"/>
                      <a:gd name="T15" fmla="*/ 2147483647 h 720"/>
                      <a:gd name="T16" fmla="*/ 2147483647 w 576"/>
                      <a:gd name="T17" fmla="*/ 2147483647 h 720"/>
                      <a:gd name="T18" fmla="*/ 2147483647 w 576"/>
                      <a:gd name="T19" fmla="*/ 2147483647 h 720"/>
                      <a:gd name="T20" fmla="*/ 2147483647 w 576"/>
                      <a:gd name="T21" fmla="*/ 0 h 72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76"/>
                      <a:gd name="T34" fmla="*/ 0 h 720"/>
                      <a:gd name="T35" fmla="*/ 576 w 576"/>
                      <a:gd name="T36" fmla="*/ 720 h 72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76" h="720">
                        <a:moveTo>
                          <a:pt x="432" y="0"/>
                        </a:moveTo>
                        <a:lnTo>
                          <a:pt x="336" y="0"/>
                        </a:lnTo>
                        <a:lnTo>
                          <a:pt x="288" y="48"/>
                        </a:lnTo>
                        <a:lnTo>
                          <a:pt x="192" y="240"/>
                        </a:lnTo>
                        <a:lnTo>
                          <a:pt x="0" y="720"/>
                        </a:lnTo>
                        <a:lnTo>
                          <a:pt x="576" y="720"/>
                        </a:lnTo>
                        <a:lnTo>
                          <a:pt x="576" y="384"/>
                        </a:lnTo>
                        <a:lnTo>
                          <a:pt x="432" y="144"/>
                        </a:lnTo>
                        <a:lnTo>
                          <a:pt x="384" y="96"/>
                        </a:lnTo>
                        <a:lnTo>
                          <a:pt x="432" y="48"/>
                        </a:lnTo>
                        <a:lnTo>
                          <a:pt x="432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52" name="Freeform 71"/>
                  <p:cNvSpPr>
                    <a:spLocks/>
                  </p:cNvSpPr>
                  <p:nvPr/>
                </p:nvSpPr>
                <p:spPr bwMode="auto">
                  <a:xfrm>
                    <a:off x="7285038" y="3622675"/>
                    <a:ext cx="928687" cy="619125"/>
                  </a:xfrm>
                  <a:custGeom>
                    <a:avLst/>
                    <a:gdLst>
                      <a:gd name="T0" fmla="*/ 2147483647 w 576"/>
                      <a:gd name="T1" fmla="*/ 0 h 432"/>
                      <a:gd name="T2" fmla="*/ 2147483647 w 576"/>
                      <a:gd name="T3" fmla="*/ 2147483647 h 432"/>
                      <a:gd name="T4" fmla="*/ 2147483647 w 576"/>
                      <a:gd name="T5" fmla="*/ 2147483647 h 432"/>
                      <a:gd name="T6" fmla="*/ 2147483647 w 576"/>
                      <a:gd name="T7" fmla="*/ 2147483647 h 432"/>
                      <a:gd name="T8" fmla="*/ 0 w 576"/>
                      <a:gd name="T9" fmla="*/ 2147483647 h 432"/>
                      <a:gd name="T10" fmla="*/ 2147483647 w 576"/>
                      <a:gd name="T11" fmla="*/ 2147483647 h 432"/>
                      <a:gd name="T12" fmla="*/ 2147483647 w 576"/>
                      <a:gd name="T13" fmla="*/ 2147483647 h 432"/>
                      <a:gd name="T14" fmla="*/ 2147483647 w 576"/>
                      <a:gd name="T15" fmla="*/ 0 h 43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576"/>
                      <a:gd name="T25" fmla="*/ 0 h 432"/>
                      <a:gd name="T26" fmla="*/ 576 w 576"/>
                      <a:gd name="T27" fmla="*/ 432 h 432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576" h="432">
                        <a:moveTo>
                          <a:pt x="288" y="0"/>
                        </a:moveTo>
                        <a:lnTo>
                          <a:pt x="576" y="288"/>
                        </a:lnTo>
                        <a:lnTo>
                          <a:pt x="384" y="432"/>
                        </a:lnTo>
                        <a:lnTo>
                          <a:pt x="384" y="384"/>
                        </a:lnTo>
                        <a:lnTo>
                          <a:pt x="0" y="96"/>
                        </a:lnTo>
                        <a:lnTo>
                          <a:pt x="48" y="96"/>
                        </a:lnTo>
                        <a:lnTo>
                          <a:pt x="144" y="48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53" name="Freeform 72"/>
                  <p:cNvSpPr>
                    <a:spLocks/>
                  </p:cNvSpPr>
                  <p:nvPr/>
                </p:nvSpPr>
                <p:spPr bwMode="auto">
                  <a:xfrm>
                    <a:off x="7670800" y="4171950"/>
                    <a:ext cx="1008063" cy="895350"/>
                  </a:xfrm>
                  <a:custGeom>
                    <a:avLst/>
                    <a:gdLst>
                      <a:gd name="T0" fmla="*/ 2147483647 w 624"/>
                      <a:gd name="T1" fmla="*/ 0 h 624"/>
                      <a:gd name="T2" fmla="*/ 2147483647 w 624"/>
                      <a:gd name="T3" fmla="*/ 2147483647 h 624"/>
                      <a:gd name="T4" fmla="*/ 2147483647 w 624"/>
                      <a:gd name="T5" fmla="*/ 2147483647 h 624"/>
                      <a:gd name="T6" fmla="*/ 2147483647 w 624"/>
                      <a:gd name="T7" fmla="*/ 2147483647 h 624"/>
                      <a:gd name="T8" fmla="*/ 2147483647 w 624"/>
                      <a:gd name="T9" fmla="*/ 2147483647 h 624"/>
                      <a:gd name="T10" fmla="*/ 2147483647 w 624"/>
                      <a:gd name="T11" fmla="*/ 2147483647 h 624"/>
                      <a:gd name="T12" fmla="*/ 2147483647 w 624"/>
                      <a:gd name="T13" fmla="*/ 2147483647 h 624"/>
                      <a:gd name="T14" fmla="*/ 2147483647 w 624"/>
                      <a:gd name="T15" fmla="*/ 2147483647 h 624"/>
                      <a:gd name="T16" fmla="*/ 2147483647 w 624"/>
                      <a:gd name="T17" fmla="*/ 2147483647 h 624"/>
                      <a:gd name="T18" fmla="*/ 2147483647 w 624"/>
                      <a:gd name="T19" fmla="*/ 2147483647 h 624"/>
                      <a:gd name="T20" fmla="*/ 0 w 624"/>
                      <a:gd name="T21" fmla="*/ 2147483647 h 624"/>
                      <a:gd name="T22" fmla="*/ 2147483647 w 624"/>
                      <a:gd name="T23" fmla="*/ 0 h 62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624"/>
                      <a:gd name="T37" fmla="*/ 0 h 624"/>
                      <a:gd name="T38" fmla="*/ 624 w 624"/>
                      <a:gd name="T39" fmla="*/ 624 h 62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624" h="624">
                        <a:moveTo>
                          <a:pt x="144" y="0"/>
                        </a:moveTo>
                        <a:lnTo>
                          <a:pt x="144" y="48"/>
                        </a:lnTo>
                        <a:lnTo>
                          <a:pt x="624" y="384"/>
                        </a:lnTo>
                        <a:lnTo>
                          <a:pt x="528" y="528"/>
                        </a:lnTo>
                        <a:lnTo>
                          <a:pt x="432" y="480"/>
                        </a:lnTo>
                        <a:lnTo>
                          <a:pt x="384" y="528"/>
                        </a:lnTo>
                        <a:lnTo>
                          <a:pt x="432" y="576"/>
                        </a:lnTo>
                        <a:lnTo>
                          <a:pt x="384" y="624"/>
                        </a:lnTo>
                        <a:lnTo>
                          <a:pt x="288" y="480"/>
                        </a:lnTo>
                        <a:lnTo>
                          <a:pt x="192" y="480"/>
                        </a:lnTo>
                        <a:lnTo>
                          <a:pt x="0" y="240"/>
                        </a:lnTo>
                        <a:lnTo>
                          <a:pt x="144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54" name="Freeform 73"/>
                  <p:cNvSpPr>
                    <a:spLocks/>
                  </p:cNvSpPr>
                  <p:nvPr/>
                </p:nvSpPr>
                <p:spPr bwMode="auto">
                  <a:xfrm>
                    <a:off x="8291513" y="4722813"/>
                    <a:ext cx="463550" cy="482600"/>
                  </a:xfrm>
                  <a:custGeom>
                    <a:avLst/>
                    <a:gdLst>
                      <a:gd name="T0" fmla="*/ 0 w 288"/>
                      <a:gd name="T1" fmla="*/ 2147483647 h 336"/>
                      <a:gd name="T2" fmla="*/ 2147483647 w 288"/>
                      <a:gd name="T3" fmla="*/ 2147483647 h 336"/>
                      <a:gd name="T4" fmla="*/ 2147483647 w 288"/>
                      <a:gd name="T5" fmla="*/ 2147483647 h 336"/>
                      <a:gd name="T6" fmla="*/ 2147483647 w 288"/>
                      <a:gd name="T7" fmla="*/ 2147483647 h 336"/>
                      <a:gd name="T8" fmla="*/ 2147483647 w 288"/>
                      <a:gd name="T9" fmla="*/ 2147483647 h 336"/>
                      <a:gd name="T10" fmla="*/ 2147483647 w 288"/>
                      <a:gd name="T11" fmla="*/ 2147483647 h 336"/>
                      <a:gd name="T12" fmla="*/ 2147483647 w 288"/>
                      <a:gd name="T13" fmla="*/ 0 h 336"/>
                      <a:gd name="T14" fmla="*/ 2147483647 w 288"/>
                      <a:gd name="T15" fmla="*/ 2147483647 h 336"/>
                      <a:gd name="T16" fmla="*/ 2147483647 w 288"/>
                      <a:gd name="T17" fmla="*/ 2147483647 h 336"/>
                      <a:gd name="T18" fmla="*/ 0 w 288"/>
                      <a:gd name="T19" fmla="*/ 2147483647 h 336"/>
                      <a:gd name="T20" fmla="*/ 2147483647 w 288"/>
                      <a:gd name="T21" fmla="*/ 2147483647 h 336"/>
                      <a:gd name="T22" fmla="*/ 0 w 288"/>
                      <a:gd name="T23" fmla="*/ 2147483647 h 336"/>
                      <a:gd name="T24" fmla="*/ 0 w 288"/>
                      <a:gd name="T25" fmla="*/ 2147483647 h 3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88"/>
                      <a:gd name="T40" fmla="*/ 0 h 336"/>
                      <a:gd name="T41" fmla="*/ 288 w 288"/>
                      <a:gd name="T42" fmla="*/ 336 h 3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88" h="336">
                        <a:moveTo>
                          <a:pt x="0" y="336"/>
                        </a:moveTo>
                        <a:lnTo>
                          <a:pt x="48" y="336"/>
                        </a:lnTo>
                        <a:lnTo>
                          <a:pt x="144" y="240"/>
                        </a:lnTo>
                        <a:lnTo>
                          <a:pt x="144" y="192"/>
                        </a:lnTo>
                        <a:lnTo>
                          <a:pt x="240" y="144"/>
                        </a:lnTo>
                        <a:lnTo>
                          <a:pt x="288" y="48"/>
                        </a:lnTo>
                        <a:lnTo>
                          <a:pt x="240" y="0"/>
                        </a:lnTo>
                        <a:lnTo>
                          <a:pt x="144" y="144"/>
                        </a:lnTo>
                        <a:lnTo>
                          <a:pt x="48" y="96"/>
                        </a:lnTo>
                        <a:lnTo>
                          <a:pt x="0" y="144"/>
                        </a:lnTo>
                        <a:lnTo>
                          <a:pt x="48" y="192"/>
                        </a:lnTo>
                        <a:lnTo>
                          <a:pt x="0" y="240"/>
                        </a:lnTo>
                        <a:lnTo>
                          <a:pt x="0" y="33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55" name="Freeform 139"/>
                  <p:cNvSpPr>
                    <a:spLocks/>
                  </p:cNvSpPr>
                  <p:nvPr/>
                </p:nvSpPr>
                <p:spPr bwMode="auto">
                  <a:xfrm>
                    <a:off x="4416425" y="3760788"/>
                    <a:ext cx="1316038" cy="755650"/>
                  </a:xfrm>
                  <a:custGeom>
                    <a:avLst/>
                    <a:gdLst>
                      <a:gd name="T0" fmla="*/ 0 w 816"/>
                      <a:gd name="T1" fmla="*/ 2147483647 h 528"/>
                      <a:gd name="T2" fmla="*/ 2147483647 w 816"/>
                      <a:gd name="T3" fmla="*/ 2147483647 h 528"/>
                      <a:gd name="T4" fmla="*/ 2147483647 w 816"/>
                      <a:gd name="T5" fmla="*/ 2147483647 h 528"/>
                      <a:gd name="T6" fmla="*/ 2147483647 w 816"/>
                      <a:gd name="T7" fmla="*/ 2147483647 h 528"/>
                      <a:gd name="T8" fmla="*/ 2147483647 w 816"/>
                      <a:gd name="T9" fmla="*/ 2147483647 h 528"/>
                      <a:gd name="T10" fmla="*/ 2147483647 w 816"/>
                      <a:gd name="T11" fmla="*/ 2147483647 h 528"/>
                      <a:gd name="T12" fmla="*/ 2147483647 w 816"/>
                      <a:gd name="T13" fmla="*/ 2147483647 h 528"/>
                      <a:gd name="T14" fmla="*/ 2147483647 w 816"/>
                      <a:gd name="T15" fmla="*/ 0 h 528"/>
                      <a:gd name="T16" fmla="*/ 2147483647 w 816"/>
                      <a:gd name="T17" fmla="*/ 2147483647 h 528"/>
                      <a:gd name="T18" fmla="*/ 2147483647 w 816"/>
                      <a:gd name="T19" fmla="*/ 2147483647 h 528"/>
                      <a:gd name="T20" fmla="*/ 0 w 816"/>
                      <a:gd name="T21" fmla="*/ 2147483647 h 52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816"/>
                      <a:gd name="T34" fmla="*/ 0 h 528"/>
                      <a:gd name="T35" fmla="*/ 816 w 816"/>
                      <a:gd name="T36" fmla="*/ 528 h 52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816" h="528">
                        <a:moveTo>
                          <a:pt x="0" y="384"/>
                        </a:moveTo>
                        <a:lnTo>
                          <a:pt x="48" y="528"/>
                        </a:lnTo>
                        <a:lnTo>
                          <a:pt x="144" y="528"/>
                        </a:lnTo>
                        <a:lnTo>
                          <a:pt x="96" y="480"/>
                        </a:lnTo>
                        <a:lnTo>
                          <a:pt x="576" y="144"/>
                        </a:lnTo>
                        <a:lnTo>
                          <a:pt x="768" y="96"/>
                        </a:lnTo>
                        <a:lnTo>
                          <a:pt x="816" y="48"/>
                        </a:lnTo>
                        <a:lnTo>
                          <a:pt x="432" y="0"/>
                        </a:lnTo>
                        <a:lnTo>
                          <a:pt x="144" y="192"/>
                        </a:lnTo>
                        <a:lnTo>
                          <a:pt x="144" y="240"/>
                        </a:lnTo>
                        <a:lnTo>
                          <a:pt x="0" y="384"/>
                        </a:lnTo>
                        <a:close/>
                      </a:path>
                    </a:pathLst>
                  </a:custGeom>
                  <a:solidFill>
                    <a:srgbClr val="003399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56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5910263" y="2159000"/>
                    <a:ext cx="39687" cy="11906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57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6062663" y="2528888"/>
                    <a:ext cx="47625" cy="381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58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5940425" y="2278063"/>
                    <a:ext cx="9525" cy="5715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59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6119813" y="2566988"/>
                    <a:ext cx="79375" cy="8413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60" name="Freeform 332"/>
                  <p:cNvSpPr>
                    <a:spLocks/>
                  </p:cNvSpPr>
                  <p:nvPr/>
                </p:nvSpPr>
                <p:spPr bwMode="auto">
                  <a:xfrm>
                    <a:off x="152400" y="3505200"/>
                    <a:ext cx="550863" cy="628650"/>
                  </a:xfrm>
                  <a:custGeom>
                    <a:avLst/>
                    <a:gdLst>
                      <a:gd name="T0" fmla="*/ 2147483647 w 336"/>
                      <a:gd name="T1" fmla="*/ 0 h 432"/>
                      <a:gd name="T2" fmla="*/ 2147483647 w 336"/>
                      <a:gd name="T3" fmla="*/ 2147483647 h 432"/>
                      <a:gd name="T4" fmla="*/ 2147483647 w 336"/>
                      <a:gd name="T5" fmla="*/ 2147483647 h 432"/>
                      <a:gd name="T6" fmla="*/ 0 w 336"/>
                      <a:gd name="T7" fmla="*/ 2147483647 h 432"/>
                      <a:gd name="T8" fmla="*/ 0 w 336"/>
                      <a:gd name="T9" fmla="*/ 0 h 432"/>
                      <a:gd name="T10" fmla="*/ 2147483647 w 336"/>
                      <a:gd name="T11" fmla="*/ 0 h 43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36"/>
                      <a:gd name="T19" fmla="*/ 0 h 432"/>
                      <a:gd name="T20" fmla="*/ 336 w 336"/>
                      <a:gd name="T21" fmla="*/ 432 h 43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36" h="432">
                        <a:moveTo>
                          <a:pt x="336" y="0"/>
                        </a:moveTo>
                        <a:lnTo>
                          <a:pt x="336" y="288"/>
                        </a:lnTo>
                        <a:lnTo>
                          <a:pt x="144" y="432"/>
                        </a:ln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336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  <p:sp>
                <p:nvSpPr>
                  <p:cNvPr id="161" name="AutoShape 153"/>
                  <p:cNvSpPr>
                    <a:spLocks noChangeArrowheads="1"/>
                  </p:cNvSpPr>
                  <p:nvPr/>
                </p:nvSpPr>
                <p:spPr bwMode="auto">
                  <a:xfrm>
                    <a:off x="7543616" y="2438172"/>
                    <a:ext cx="240831" cy="208359"/>
                  </a:xfrm>
                  <a:prstGeom prst="star5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333399"/>
                      </a:buClr>
                      <a:buFont typeface="Wingdings" pitchFamily="2" charset="2"/>
                      <a:buNone/>
                      <a:defRPr/>
                    </a:pPr>
                    <a:endParaRPr lang="en-US" sz="90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162" name="AutoShape 162"/>
                  <p:cNvSpPr>
                    <a:spLocks noChangeArrowheads="1"/>
                  </p:cNvSpPr>
                  <p:nvPr/>
                </p:nvSpPr>
                <p:spPr bwMode="auto">
                  <a:xfrm>
                    <a:off x="8000430" y="3124420"/>
                    <a:ext cx="242743" cy="206448"/>
                  </a:xfrm>
                  <a:prstGeom prst="star5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333399"/>
                      </a:buClr>
                      <a:buFont typeface="Wingdings" pitchFamily="2" charset="2"/>
                      <a:buNone/>
                      <a:defRPr/>
                    </a:pPr>
                    <a:endParaRPr lang="en-US" sz="90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163" name="AutoShape 151"/>
                  <p:cNvSpPr>
                    <a:spLocks noChangeArrowheads="1"/>
                  </p:cNvSpPr>
                  <p:nvPr/>
                </p:nvSpPr>
                <p:spPr bwMode="auto">
                  <a:xfrm>
                    <a:off x="5553892" y="4649841"/>
                    <a:ext cx="242743" cy="208360"/>
                  </a:xfrm>
                  <a:prstGeom prst="star5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333399"/>
                      </a:buClr>
                      <a:buFont typeface="Wingdings" pitchFamily="2" charset="2"/>
                      <a:buNone/>
                      <a:defRPr/>
                    </a:pPr>
                    <a:endParaRPr lang="en-US" sz="90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164" name="AutoShape 152"/>
                  <p:cNvSpPr>
                    <a:spLocks noChangeArrowheads="1"/>
                  </p:cNvSpPr>
                  <p:nvPr/>
                </p:nvSpPr>
                <p:spPr bwMode="auto">
                  <a:xfrm>
                    <a:off x="7543616" y="4647930"/>
                    <a:ext cx="240831" cy="206448"/>
                  </a:xfrm>
                  <a:prstGeom prst="star5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333399"/>
                      </a:buClr>
                      <a:buFont typeface="Wingdings" pitchFamily="2" charset="2"/>
                      <a:buNone/>
                      <a:defRPr/>
                    </a:pPr>
                    <a:endParaRPr lang="en-US" sz="90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165" name="AutoShape 160"/>
                  <p:cNvSpPr>
                    <a:spLocks noChangeArrowheads="1"/>
                  </p:cNvSpPr>
                  <p:nvPr/>
                </p:nvSpPr>
                <p:spPr bwMode="auto">
                  <a:xfrm>
                    <a:off x="2818739" y="2742109"/>
                    <a:ext cx="242742" cy="206448"/>
                  </a:xfrm>
                  <a:prstGeom prst="star5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333399"/>
                      </a:buClr>
                      <a:buFont typeface="Wingdings" pitchFamily="2" charset="2"/>
                      <a:buNone/>
                      <a:defRPr/>
                    </a:pPr>
                    <a:endParaRPr lang="en-US" sz="90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166" name="AutoShape 161"/>
                  <p:cNvSpPr>
                    <a:spLocks noChangeArrowheads="1"/>
                  </p:cNvSpPr>
                  <p:nvPr/>
                </p:nvSpPr>
                <p:spPr bwMode="auto">
                  <a:xfrm>
                    <a:off x="4191094" y="3351896"/>
                    <a:ext cx="242742" cy="208359"/>
                  </a:xfrm>
                  <a:prstGeom prst="star5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333399"/>
                      </a:buClr>
                      <a:buFont typeface="Wingdings" pitchFamily="2" charset="2"/>
                      <a:buNone/>
                      <a:defRPr/>
                    </a:pPr>
                    <a:endParaRPr lang="en-US" sz="90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167" name="AutoShape 162"/>
                  <p:cNvSpPr>
                    <a:spLocks noChangeArrowheads="1"/>
                  </p:cNvSpPr>
                  <p:nvPr/>
                </p:nvSpPr>
                <p:spPr bwMode="auto">
                  <a:xfrm>
                    <a:off x="915026" y="4265619"/>
                    <a:ext cx="242742" cy="208359"/>
                  </a:xfrm>
                  <a:prstGeom prst="star5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333399"/>
                      </a:buClr>
                      <a:buFont typeface="Wingdings" pitchFamily="2" charset="2"/>
                      <a:buNone/>
                      <a:defRPr/>
                    </a:pPr>
                    <a:endParaRPr lang="en-US" sz="90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168" name="Text Box 1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69301" y="2382839"/>
                    <a:ext cx="536134" cy="3037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Georgia" panose="02040502050405020303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Georgia" panose="02040502050405020303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Georgia" panose="02040502050405020303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Georgia" panose="02040502050405020303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800">
                        <a:solidFill>
                          <a:schemeClr val="tx1"/>
                        </a:solidFill>
                        <a:latin typeface="Georgia" panose="02040502050405020303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800">
                        <a:solidFill>
                          <a:schemeClr val="tx1"/>
                        </a:solidFill>
                        <a:latin typeface="Georgia" panose="02040502050405020303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800">
                        <a:solidFill>
                          <a:schemeClr val="tx1"/>
                        </a:solidFill>
                        <a:latin typeface="Georgia" panose="02040502050405020303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800">
                        <a:solidFill>
                          <a:schemeClr val="tx1"/>
                        </a:solidFill>
                        <a:latin typeface="Georgia" panose="02040502050405020303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800">
                        <a:solidFill>
                          <a:schemeClr val="tx1"/>
                        </a:solidFill>
                        <a:latin typeface="Georgia" panose="020405020504050203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>
                        <a:srgbClr val="333399"/>
                      </a:buClr>
                      <a:buFontTx/>
                      <a:buNone/>
                    </a:pPr>
                    <a:r>
                      <a:rPr lang="en-US" altLang="en-US" sz="900">
                        <a:solidFill>
                          <a:srgbClr val="FFFFFF"/>
                        </a:solidFill>
                      </a:rPr>
                      <a:t>Pike</a:t>
                    </a:r>
                  </a:p>
                </p:txBody>
              </p:sp>
              <p:sp>
                <p:nvSpPr>
                  <p:cNvPr id="169" name="Freeform 18"/>
                  <p:cNvSpPr>
                    <a:spLocks/>
                  </p:cNvSpPr>
                  <p:nvPr/>
                </p:nvSpPr>
                <p:spPr bwMode="auto">
                  <a:xfrm>
                    <a:off x="8135938" y="2108200"/>
                    <a:ext cx="1008062" cy="895350"/>
                  </a:xfrm>
                  <a:custGeom>
                    <a:avLst/>
                    <a:gdLst>
                      <a:gd name="T0" fmla="*/ 2147483647 w 624"/>
                      <a:gd name="T1" fmla="*/ 0 h 624"/>
                      <a:gd name="T2" fmla="*/ 0 w 624"/>
                      <a:gd name="T3" fmla="*/ 2147483647 h 624"/>
                      <a:gd name="T4" fmla="*/ 2147483647 w 624"/>
                      <a:gd name="T5" fmla="*/ 2147483647 h 624"/>
                      <a:gd name="T6" fmla="*/ 2147483647 w 624"/>
                      <a:gd name="T7" fmla="*/ 2147483647 h 624"/>
                      <a:gd name="T8" fmla="*/ 2147483647 w 624"/>
                      <a:gd name="T9" fmla="*/ 2147483647 h 624"/>
                      <a:gd name="T10" fmla="*/ 2147483647 w 624"/>
                      <a:gd name="T11" fmla="*/ 2147483647 h 624"/>
                      <a:gd name="T12" fmla="*/ 2147483647 w 624"/>
                      <a:gd name="T13" fmla="*/ 2147483647 h 624"/>
                      <a:gd name="T14" fmla="*/ 2147483647 w 624"/>
                      <a:gd name="T15" fmla="*/ 2147483647 h 624"/>
                      <a:gd name="T16" fmla="*/ 2147483647 w 624"/>
                      <a:gd name="T17" fmla="*/ 2147483647 h 624"/>
                      <a:gd name="T18" fmla="*/ 2147483647 w 624"/>
                      <a:gd name="T19" fmla="*/ 2147483647 h 624"/>
                      <a:gd name="T20" fmla="*/ 2147483647 w 624"/>
                      <a:gd name="T21" fmla="*/ 2147483647 h 624"/>
                      <a:gd name="T22" fmla="*/ 2147483647 w 624"/>
                      <a:gd name="T23" fmla="*/ 2147483647 h 624"/>
                      <a:gd name="T24" fmla="*/ 2147483647 w 624"/>
                      <a:gd name="T25" fmla="*/ 2147483647 h 624"/>
                      <a:gd name="T26" fmla="*/ 2147483647 w 624"/>
                      <a:gd name="T27" fmla="*/ 2147483647 h 624"/>
                      <a:gd name="T28" fmla="*/ 2147483647 w 624"/>
                      <a:gd name="T29" fmla="*/ 0 h 62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624"/>
                      <a:gd name="T46" fmla="*/ 0 h 624"/>
                      <a:gd name="T47" fmla="*/ 624 w 624"/>
                      <a:gd name="T48" fmla="*/ 624 h 624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624" h="624">
                        <a:moveTo>
                          <a:pt x="288" y="0"/>
                        </a:moveTo>
                        <a:lnTo>
                          <a:pt x="0" y="288"/>
                        </a:lnTo>
                        <a:lnTo>
                          <a:pt x="48" y="432"/>
                        </a:lnTo>
                        <a:lnTo>
                          <a:pt x="240" y="432"/>
                        </a:lnTo>
                        <a:lnTo>
                          <a:pt x="192" y="576"/>
                        </a:lnTo>
                        <a:lnTo>
                          <a:pt x="288" y="576"/>
                        </a:lnTo>
                        <a:lnTo>
                          <a:pt x="288" y="624"/>
                        </a:lnTo>
                        <a:lnTo>
                          <a:pt x="336" y="624"/>
                        </a:lnTo>
                        <a:lnTo>
                          <a:pt x="432" y="528"/>
                        </a:lnTo>
                        <a:lnTo>
                          <a:pt x="528" y="384"/>
                        </a:lnTo>
                        <a:lnTo>
                          <a:pt x="576" y="288"/>
                        </a:lnTo>
                        <a:lnTo>
                          <a:pt x="624" y="288"/>
                        </a:lnTo>
                        <a:lnTo>
                          <a:pt x="576" y="240"/>
                        </a:lnTo>
                        <a:lnTo>
                          <a:pt x="432" y="19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CC00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900"/>
                  </a:p>
                </p:txBody>
              </p:sp>
            </p:grpSp>
            <p:sp>
              <p:nvSpPr>
                <p:cNvPr id="23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524000"/>
                  <a:ext cx="433001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Erie</a:t>
                  </a:r>
                </a:p>
              </p:txBody>
            </p:sp>
            <p:sp>
              <p:nvSpPr>
                <p:cNvPr id="2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914400" y="1981200"/>
                  <a:ext cx="8382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Crawford</a:t>
                  </a:r>
                </a:p>
              </p:txBody>
            </p:sp>
            <p:sp>
              <p:nvSpPr>
                <p:cNvPr id="2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838200" y="2590801"/>
                  <a:ext cx="6096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Mercer</a:t>
                  </a:r>
                </a:p>
              </p:txBody>
            </p:sp>
            <p:sp>
              <p:nvSpPr>
                <p:cNvPr id="2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523999" y="2438400"/>
                  <a:ext cx="778977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 dirty="0">
                      <a:solidFill>
                        <a:srgbClr val="000000"/>
                      </a:solidFill>
                    </a:rPr>
                    <a:t>Venango</a:t>
                  </a:r>
                </a:p>
              </p:txBody>
            </p:sp>
            <p:sp>
              <p:nvSpPr>
                <p:cNvPr id="27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3200400"/>
                  <a:ext cx="6858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Butler</a:t>
                  </a:r>
                </a:p>
              </p:txBody>
            </p:sp>
            <p:sp>
              <p:nvSpPr>
                <p:cNvPr id="2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828800" y="3352799"/>
                  <a:ext cx="8382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Armstrong</a:t>
                  </a:r>
                </a:p>
              </p:txBody>
            </p:sp>
            <p:sp>
              <p:nvSpPr>
                <p:cNvPr id="29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362200" y="3657600"/>
                  <a:ext cx="6858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Indiana</a:t>
                  </a:r>
                </a:p>
              </p:txBody>
            </p:sp>
            <p:sp>
              <p:nvSpPr>
                <p:cNvPr id="3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676400" y="4191000"/>
                  <a:ext cx="10668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Westmoreland</a:t>
                  </a:r>
                </a:p>
              </p:txBody>
            </p:sp>
            <p:sp>
              <p:nvSpPr>
                <p:cNvPr id="3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142999" y="3733800"/>
                  <a:ext cx="8382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Allegheny</a:t>
                  </a:r>
                </a:p>
              </p:txBody>
            </p:sp>
            <p:sp>
              <p:nvSpPr>
                <p:cNvPr id="32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914400" y="4800600"/>
                  <a:ext cx="6096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Greene</a:t>
                  </a:r>
                </a:p>
              </p:txBody>
            </p:sp>
            <p:sp>
              <p:nvSpPr>
                <p:cNvPr id="33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600200" y="4648199"/>
                  <a:ext cx="6858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Fayette</a:t>
                  </a:r>
                </a:p>
              </p:txBody>
            </p:sp>
            <p:sp>
              <p:nvSpPr>
                <p:cNvPr id="3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286000" y="4724400"/>
                  <a:ext cx="8382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Somerset</a:t>
                  </a:r>
                </a:p>
              </p:txBody>
            </p:sp>
            <p:sp>
              <p:nvSpPr>
                <p:cNvPr id="3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743201" y="4038599"/>
                  <a:ext cx="6858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Cambria</a:t>
                  </a:r>
                </a:p>
              </p:txBody>
            </p:sp>
            <p:sp>
              <p:nvSpPr>
                <p:cNvPr id="3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352801" y="3886200"/>
                  <a:ext cx="5334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Blair</a:t>
                  </a:r>
                </a:p>
              </p:txBody>
            </p:sp>
            <p:sp>
              <p:nvSpPr>
                <p:cNvPr id="37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7543800" y="4953001"/>
                  <a:ext cx="725523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Delaware</a:t>
                  </a:r>
                </a:p>
              </p:txBody>
            </p:sp>
            <p:sp>
              <p:nvSpPr>
                <p:cNvPr id="38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1905000" y="2895600"/>
                  <a:ext cx="613419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Clarion</a:t>
                  </a:r>
                </a:p>
              </p:txBody>
            </p:sp>
            <p:sp>
              <p:nvSpPr>
                <p:cNvPr id="39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209800"/>
                  <a:ext cx="555616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Forest</a:t>
                  </a:r>
                </a:p>
              </p:txBody>
            </p:sp>
            <p:sp>
              <p:nvSpPr>
                <p:cNvPr id="4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2133600" y="1752600"/>
                  <a:ext cx="62568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Warren</a:t>
                  </a:r>
                </a:p>
              </p:txBody>
            </p:sp>
            <p:sp>
              <p:nvSpPr>
                <p:cNvPr id="41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71800" y="1828800"/>
                  <a:ext cx="693994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 McKean</a:t>
                  </a:r>
                </a:p>
              </p:txBody>
            </p:sp>
            <p:sp>
              <p:nvSpPr>
                <p:cNvPr id="42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3886200" y="1828800"/>
                  <a:ext cx="576635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 Potter</a:t>
                  </a:r>
                </a:p>
              </p:txBody>
            </p:sp>
            <p:sp>
              <p:nvSpPr>
                <p:cNvPr id="43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3276600" y="2286000"/>
                  <a:ext cx="771065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  Cameron</a:t>
                  </a:r>
                </a:p>
              </p:txBody>
            </p:sp>
            <p:sp>
              <p:nvSpPr>
                <p:cNvPr id="44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3048000" y="2438400"/>
                  <a:ext cx="389212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Elk</a:t>
                  </a:r>
                </a:p>
              </p:txBody>
            </p:sp>
            <p:sp>
              <p:nvSpPr>
                <p:cNvPr id="45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743200"/>
                  <a:ext cx="930276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 Jefferson</a:t>
                  </a:r>
                </a:p>
              </p:txBody>
            </p:sp>
            <p:sp>
              <p:nvSpPr>
                <p:cNvPr id="46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865438" y="3076575"/>
                  <a:ext cx="741287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Clearfield</a:t>
                  </a:r>
                </a:p>
              </p:txBody>
            </p:sp>
            <p:sp>
              <p:nvSpPr>
                <p:cNvPr id="47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3124200" y="4572000"/>
                  <a:ext cx="648451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Bedford</a:t>
                  </a:r>
                </a:p>
              </p:txBody>
            </p:sp>
            <p:sp>
              <p:nvSpPr>
                <p:cNvPr id="48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4027488" y="3092450"/>
                  <a:ext cx="70485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Centre</a:t>
                  </a:r>
                </a:p>
              </p:txBody>
            </p:sp>
            <p:sp>
              <p:nvSpPr>
                <p:cNvPr id="49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4191000" y="2667000"/>
                  <a:ext cx="618674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Clinton</a:t>
                  </a:r>
                </a:p>
              </p:txBody>
            </p:sp>
            <p:sp>
              <p:nvSpPr>
                <p:cNvPr id="5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3657600" y="4800600"/>
                  <a:ext cx="573132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Fulton</a:t>
                  </a:r>
                </a:p>
              </p:txBody>
            </p:sp>
            <p:sp>
              <p:nvSpPr>
                <p:cNvPr id="51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4114800" y="4724400"/>
                  <a:ext cx="713261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 Franklin</a:t>
                  </a:r>
                </a:p>
              </p:txBody>
            </p:sp>
            <p:sp>
              <p:nvSpPr>
                <p:cNvPr id="52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724400" y="4800600"/>
                  <a:ext cx="585393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Adams</a:t>
                  </a:r>
                </a:p>
              </p:txBody>
            </p:sp>
            <p:sp>
              <p:nvSpPr>
                <p:cNvPr id="53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4495800" y="4343400"/>
                  <a:ext cx="893679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Cumberland</a:t>
                  </a:r>
                </a:p>
              </p:txBody>
            </p:sp>
            <p:sp>
              <p:nvSpPr>
                <p:cNvPr id="54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4876800" y="3962400"/>
                  <a:ext cx="503066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Perry</a:t>
                  </a:r>
                </a:p>
              </p:txBody>
            </p:sp>
            <p:sp>
              <p:nvSpPr>
                <p:cNvPr id="55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4419600" y="3581400"/>
                  <a:ext cx="6731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Mifflin</a:t>
                  </a:r>
                </a:p>
              </p:txBody>
            </p:sp>
            <p:sp>
              <p:nvSpPr>
                <p:cNvPr id="56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5029200" y="3429000"/>
                  <a:ext cx="5924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Snyder</a:t>
                  </a:r>
                </a:p>
              </p:txBody>
            </p:sp>
            <p:sp>
              <p:nvSpPr>
                <p:cNvPr id="57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5029200" y="3124200"/>
                  <a:ext cx="60325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 Union</a:t>
                  </a:r>
                </a:p>
              </p:txBody>
            </p:sp>
            <p:sp>
              <p:nvSpPr>
                <p:cNvPr id="5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876800" y="2514600"/>
                  <a:ext cx="751797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Lycoming</a:t>
                  </a:r>
                </a:p>
              </p:txBody>
            </p:sp>
            <p:sp>
              <p:nvSpPr>
                <p:cNvPr id="59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648200" y="1828800"/>
                  <a:ext cx="513576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Tioga</a:t>
                  </a:r>
                </a:p>
              </p:txBody>
            </p:sp>
            <p:sp>
              <p:nvSpPr>
                <p:cNvPr id="60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5715000" y="1828800"/>
                  <a:ext cx="7010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Bradford</a:t>
                  </a:r>
                </a:p>
              </p:txBody>
            </p:sp>
            <p:sp>
              <p:nvSpPr>
                <p:cNvPr id="61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5791200" y="2895600"/>
                  <a:ext cx="769313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 Columbia</a:t>
                  </a:r>
                </a:p>
              </p:txBody>
            </p:sp>
            <p:sp>
              <p:nvSpPr>
                <p:cNvPr id="62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5562601" y="3048000"/>
                  <a:ext cx="697497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Montour</a:t>
                  </a:r>
                </a:p>
              </p:txBody>
            </p:sp>
            <p:sp>
              <p:nvSpPr>
                <p:cNvPr id="63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5410200" y="3352799"/>
                  <a:ext cx="1223963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  </a:t>
                  </a:r>
                  <a:r>
                    <a:rPr lang="en-US" altLang="en-US" sz="900">
                      <a:solidFill>
                        <a:srgbClr val="FFFFFF"/>
                      </a:solidFill>
                    </a:rPr>
                    <a:t>Northumberland</a:t>
                  </a:r>
                </a:p>
              </p:txBody>
            </p:sp>
            <p:sp>
              <p:nvSpPr>
                <p:cNvPr id="64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5257800" y="3962400"/>
                  <a:ext cx="688739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Dauphin</a:t>
                  </a:r>
                </a:p>
              </p:txBody>
            </p:sp>
            <p:sp>
              <p:nvSpPr>
                <p:cNvPr id="65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5486400" y="4724400"/>
                  <a:ext cx="466283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York</a:t>
                  </a:r>
                </a:p>
              </p:txBody>
            </p:sp>
            <p:sp>
              <p:nvSpPr>
                <p:cNvPr id="66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5943600" y="4419600"/>
                  <a:ext cx="746542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Lancaster</a:t>
                  </a:r>
                </a:p>
              </p:txBody>
            </p:sp>
            <p:sp>
              <p:nvSpPr>
                <p:cNvPr id="6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6629400" y="4648199"/>
                  <a:ext cx="65721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 Chester</a:t>
                  </a:r>
                </a:p>
              </p:txBody>
            </p:sp>
            <p:sp>
              <p:nvSpPr>
                <p:cNvPr id="68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6477000" y="3886200"/>
                  <a:ext cx="548609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 Berks</a:t>
                  </a:r>
                </a:p>
              </p:txBody>
            </p:sp>
            <p:sp>
              <p:nvSpPr>
                <p:cNvPr id="69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5791200" y="4038600"/>
                  <a:ext cx="710451" cy="4036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 Lebanon</a:t>
                  </a:r>
                </a:p>
              </p:txBody>
            </p:sp>
            <p:sp>
              <p:nvSpPr>
                <p:cNvPr id="70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6096000" y="3581400"/>
                  <a:ext cx="751797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Schuylkill</a:t>
                  </a:r>
                </a:p>
              </p:txBody>
            </p:sp>
            <p:sp>
              <p:nvSpPr>
                <p:cNvPr id="71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7162800" y="4267200"/>
                  <a:ext cx="923456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Montgomery</a:t>
                  </a:r>
                </a:p>
              </p:txBody>
            </p:sp>
            <p:sp>
              <p:nvSpPr>
                <p:cNvPr id="7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7848600" y="4724400"/>
                  <a:ext cx="904189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Philadelphia</a:t>
                  </a:r>
                </a:p>
              </p:txBody>
            </p:sp>
            <p:sp>
              <p:nvSpPr>
                <p:cNvPr id="73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4419600" y="3657600"/>
                  <a:ext cx="633412" cy="4036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 Juniata</a:t>
                  </a:r>
                </a:p>
              </p:txBody>
            </p:sp>
            <p:sp>
              <p:nvSpPr>
                <p:cNvPr id="74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5715000" y="2362200"/>
                  <a:ext cx="693738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Sullivan</a:t>
                  </a:r>
                </a:p>
              </p:txBody>
            </p:sp>
            <p:sp>
              <p:nvSpPr>
                <p:cNvPr id="75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3657600" y="4114800"/>
                  <a:ext cx="965200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Huntingdon</a:t>
                  </a:r>
                </a:p>
              </p:txBody>
            </p:sp>
            <p:sp>
              <p:nvSpPr>
                <p:cNvPr id="76" name="Line 142"/>
                <p:cNvSpPr>
                  <a:spLocks noChangeShapeType="1"/>
                </p:cNvSpPr>
                <p:nvPr/>
              </p:nvSpPr>
              <p:spPr bwMode="auto">
                <a:xfrm flipH="1" flipV="1">
                  <a:off x="7772400" y="4724400"/>
                  <a:ext cx="163512" cy="10636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77" name="Line 163"/>
                <p:cNvSpPr>
                  <a:spLocks noChangeShapeType="1"/>
                </p:cNvSpPr>
                <p:nvPr/>
              </p:nvSpPr>
              <p:spPr bwMode="auto">
                <a:xfrm flipH="1" flipV="1">
                  <a:off x="7467599" y="4876800"/>
                  <a:ext cx="152400" cy="1524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78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7391400" y="3962400"/>
                  <a:ext cx="536348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Bucks</a:t>
                  </a:r>
                </a:p>
              </p:txBody>
            </p:sp>
            <p:sp>
              <p:nvSpPr>
                <p:cNvPr id="79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858000" y="3581400"/>
                  <a:ext cx="587145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Lehigh</a:t>
                  </a:r>
                </a:p>
              </p:txBody>
            </p:sp>
            <p:sp>
              <p:nvSpPr>
                <p:cNvPr id="80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7239000" y="3429000"/>
                  <a:ext cx="967248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Northampton</a:t>
                  </a:r>
                </a:p>
              </p:txBody>
            </p:sp>
            <p:sp>
              <p:nvSpPr>
                <p:cNvPr id="81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705600" y="3200400"/>
                  <a:ext cx="609916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Carbon</a:t>
                  </a:r>
                </a:p>
              </p:txBody>
            </p:sp>
            <p:sp>
              <p:nvSpPr>
                <p:cNvPr id="82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7162800" y="2895600"/>
                  <a:ext cx="643197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Monroe</a:t>
                  </a:r>
                </a:p>
              </p:txBody>
            </p:sp>
            <p:sp>
              <p:nvSpPr>
                <p:cNvPr id="83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7696200" y="2514600"/>
                  <a:ext cx="445263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</a:rPr>
                    <a:t>Pike</a:t>
                  </a:r>
                </a:p>
              </p:txBody>
            </p:sp>
            <p:sp>
              <p:nvSpPr>
                <p:cNvPr id="84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324600" y="2743200"/>
                  <a:ext cx="653706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Luzerne</a:t>
                  </a:r>
                </a:p>
              </p:txBody>
            </p:sp>
            <p:sp>
              <p:nvSpPr>
                <p:cNvPr id="85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324600" y="2209800"/>
                  <a:ext cx="741287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Wyoming</a:t>
                  </a:r>
                </a:p>
              </p:txBody>
            </p:sp>
            <p:sp>
              <p:nvSpPr>
                <p:cNvPr id="86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629400" y="2362200"/>
                  <a:ext cx="898933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Lackawanna</a:t>
                  </a:r>
                </a:p>
              </p:txBody>
            </p:sp>
            <p:sp>
              <p:nvSpPr>
                <p:cNvPr id="87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400800" y="1752600"/>
                  <a:ext cx="951482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Susquehanna</a:t>
                  </a:r>
                </a:p>
              </p:txBody>
            </p:sp>
            <p:sp>
              <p:nvSpPr>
                <p:cNvPr id="88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7315200" y="1981200"/>
                  <a:ext cx="585393" cy="252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>
                      <a:srgbClr val="333399"/>
                    </a:buClr>
                    <a:buFontTx/>
                    <a:buNone/>
                  </a:pPr>
                  <a:r>
                    <a:rPr lang="en-US" altLang="en-US" sz="900">
                      <a:solidFill>
                        <a:srgbClr val="FFFFFF"/>
                      </a:solidFill>
                    </a:rPr>
                    <a:t>Wayne</a:t>
                  </a:r>
                </a:p>
              </p:txBody>
            </p:sp>
          </p:grpSp>
          <p:sp>
            <p:nvSpPr>
              <p:cNvPr id="19" name="Text Box 74"/>
              <p:cNvSpPr txBox="1">
                <a:spLocks noChangeArrowheads="1"/>
              </p:cNvSpPr>
              <p:nvPr/>
            </p:nvSpPr>
            <p:spPr bwMode="auto">
              <a:xfrm>
                <a:off x="533400" y="3048000"/>
                <a:ext cx="762000" cy="252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333399"/>
                  </a:buClr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Lawrence</a:t>
                </a:r>
              </a:p>
            </p:txBody>
          </p:sp>
          <p:sp>
            <p:nvSpPr>
              <p:cNvPr id="20" name="Text Box 74"/>
              <p:cNvSpPr txBox="1">
                <a:spLocks noChangeArrowheads="1"/>
              </p:cNvSpPr>
              <p:nvPr/>
            </p:nvSpPr>
            <p:spPr bwMode="auto">
              <a:xfrm>
                <a:off x="533400" y="3581400"/>
                <a:ext cx="762000" cy="252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333399"/>
                  </a:buClr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Beaver</a:t>
                </a:r>
              </a:p>
            </p:txBody>
          </p:sp>
          <p:sp>
            <p:nvSpPr>
              <p:cNvPr id="21" name="Text Box 74"/>
              <p:cNvSpPr txBox="1">
                <a:spLocks noChangeArrowheads="1"/>
              </p:cNvSpPr>
              <p:nvPr/>
            </p:nvSpPr>
            <p:spPr bwMode="auto">
              <a:xfrm>
                <a:off x="533400" y="4343400"/>
                <a:ext cx="914399" cy="252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333399"/>
                  </a:buClr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</a:rPr>
                  <a:t>Washington</a:t>
                </a:r>
              </a:p>
            </p:txBody>
          </p:sp>
        </p:grpSp>
        <p:sp>
          <p:nvSpPr>
            <p:cNvPr id="16" name="AutoShape 161"/>
            <p:cNvSpPr>
              <a:spLocks noChangeArrowheads="1"/>
            </p:cNvSpPr>
            <p:nvPr/>
          </p:nvSpPr>
          <p:spPr bwMode="auto">
            <a:xfrm>
              <a:off x="4953000" y="2743200"/>
              <a:ext cx="201613" cy="173038"/>
            </a:xfrm>
            <a:prstGeom prst="star5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333399"/>
                </a:buClr>
                <a:buFont typeface="Wingdings" pitchFamily="2" charset="2"/>
                <a:buNone/>
                <a:defRPr/>
              </a:pPr>
              <a:endParaRPr lang="en-US" sz="9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7" name="AutoShape 161"/>
            <p:cNvSpPr>
              <a:spLocks noChangeArrowheads="1"/>
            </p:cNvSpPr>
            <p:nvPr/>
          </p:nvSpPr>
          <p:spPr bwMode="auto">
            <a:xfrm>
              <a:off x="3276600" y="3733800"/>
              <a:ext cx="201613" cy="173038"/>
            </a:xfrm>
            <a:prstGeom prst="star5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333399"/>
                </a:buClr>
                <a:buFont typeface="Wingdings" pitchFamily="2" charset="2"/>
                <a:buNone/>
                <a:defRPr/>
              </a:pPr>
              <a:endParaRPr lang="en-US" sz="900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96729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The Provider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creative strategies have you developed to increase the return of completed parent or teacher Vanderbilt forms?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114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The Provider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plans to offer pediatric integrated care beyond the conclusion of the learning collaborative?</a:t>
            </a:r>
          </a:p>
        </p:txBody>
      </p:sp>
    </p:spTree>
    <p:extLst>
      <p:ext uri="{BB962C8B-B14F-4D97-AF65-F5344CB8AC3E}">
        <p14:creationId xmlns:p14="http://schemas.microsoft.com/office/powerpoint/2010/main" val="15475200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n-US" altLang="en-US" dirty="0"/>
              <a:t>Shari Hutchison</a:t>
            </a:r>
          </a:p>
          <a:p>
            <a:r>
              <a:rPr lang="en-US" altLang="en-US" i="1" dirty="0"/>
              <a:t>hutchisons@ccbh.com</a:t>
            </a:r>
          </a:p>
          <a:p>
            <a:endParaRPr lang="en-US" altLang="en-US" dirty="0"/>
          </a:p>
          <a:p>
            <a:r>
              <a:rPr lang="en-US" altLang="en-US" dirty="0"/>
              <a:t>Barbara </a:t>
            </a:r>
            <a:r>
              <a:rPr lang="en-US" altLang="en-US" dirty="0" err="1"/>
              <a:t>Vanaskie</a:t>
            </a:r>
            <a:endParaRPr lang="en-US" altLang="en-US" dirty="0"/>
          </a:p>
          <a:p>
            <a:r>
              <a:rPr lang="en-US" altLang="en-US" i="1" dirty="0"/>
              <a:t>barbv@aimhealthy.org</a:t>
            </a:r>
          </a:p>
          <a:p>
            <a:endParaRPr lang="en-US" altLang="en-US" dirty="0"/>
          </a:p>
          <a:p>
            <a:r>
              <a:rPr lang="en-US" altLang="en-US" dirty="0"/>
              <a:t>Stacey Burroughs</a:t>
            </a:r>
          </a:p>
          <a:p>
            <a:r>
              <a:rPr lang="en-US" altLang="en-US"/>
              <a:t> s</a:t>
            </a:r>
            <a:r>
              <a:rPr lang="en-US" altLang="en-US" i="1"/>
              <a:t>burroughs@familyfirsthealth.org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61806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Health Care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Efforts to improve overall wellness through integrated physical and behavioral health care</a:t>
            </a:r>
          </a:p>
          <a:p>
            <a:endParaRPr lang="en-US" altLang="en-US" dirty="0"/>
          </a:p>
          <a:p>
            <a:r>
              <a:rPr lang="en-US" altLang="en-US" dirty="0"/>
              <a:t>Responsive to calls for coordinated care (Affordable Care Act)</a:t>
            </a:r>
          </a:p>
          <a:p>
            <a:endParaRPr lang="en-US" altLang="en-US" dirty="0"/>
          </a:p>
          <a:p>
            <a:r>
              <a:rPr lang="en-US" altLang="en-US" dirty="0"/>
              <a:t>Enhance capacity of behavioral health providers to empower individuals to manage physical wellness</a:t>
            </a:r>
          </a:p>
          <a:p>
            <a:endParaRPr lang="en-US" altLang="en-US" dirty="0"/>
          </a:p>
          <a:p>
            <a:r>
              <a:rPr lang="en-US" altLang="en-US" dirty="0"/>
              <a:t>Improve assessment and treatment of behavioral health disorders in primary care</a:t>
            </a:r>
          </a:p>
        </p:txBody>
      </p:sp>
    </p:spTree>
    <p:extLst>
      <p:ext uri="{BB962C8B-B14F-4D97-AF65-F5344CB8AC3E}">
        <p14:creationId xmlns:p14="http://schemas.microsoft.com/office/powerpoint/2010/main" val="45912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DOCC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altLang="en-US" dirty="0"/>
              <a:t>Integrated behavioral health treatment in primary care</a:t>
            </a:r>
          </a:p>
          <a:p>
            <a:pPr>
              <a:spcBef>
                <a:spcPts val="1200"/>
              </a:spcBef>
            </a:pPr>
            <a:endParaRPr lang="en-US" altLang="en-US" dirty="0"/>
          </a:p>
          <a:p>
            <a:pPr>
              <a:spcBef>
                <a:spcPts val="1200"/>
              </a:spcBef>
            </a:pPr>
            <a:r>
              <a:rPr lang="en-US" altLang="en-US" dirty="0"/>
              <a:t>Psychiatric consultation</a:t>
            </a:r>
          </a:p>
          <a:p>
            <a:pPr>
              <a:spcBef>
                <a:spcPts val="1200"/>
              </a:spcBef>
            </a:pPr>
            <a:endParaRPr lang="en-US" altLang="en-US" dirty="0"/>
          </a:p>
          <a:p>
            <a:pPr>
              <a:spcBef>
                <a:spcPts val="1200"/>
              </a:spcBef>
            </a:pPr>
            <a:r>
              <a:rPr lang="en-US" altLang="en-US" dirty="0"/>
              <a:t>Collaborative health care team</a:t>
            </a:r>
          </a:p>
          <a:p>
            <a:pPr>
              <a:spcBef>
                <a:spcPts val="1200"/>
              </a:spcBef>
            </a:pPr>
            <a:endParaRPr lang="en-US" altLang="en-US" dirty="0"/>
          </a:p>
          <a:p>
            <a:pPr>
              <a:spcBef>
                <a:spcPts val="1200"/>
              </a:spcBef>
            </a:pPr>
            <a:r>
              <a:rPr lang="en-US" altLang="en-US" dirty="0"/>
              <a:t>May result in improved behavioral health service utilization compared to non-integrated models</a:t>
            </a:r>
          </a:p>
        </p:txBody>
      </p:sp>
    </p:spTree>
    <p:extLst>
      <p:ext uri="{BB962C8B-B14F-4D97-AF65-F5344CB8AC3E}">
        <p14:creationId xmlns:p14="http://schemas.microsoft.com/office/powerpoint/2010/main" val="118205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TeamStructure_Mod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" y="522254"/>
            <a:ext cx="694944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8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Pediatric FQHC 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/>
              <a:t>Six providers</a:t>
            </a:r>
          </a:p>
          <a:p>
            <a:endParaRPr lang="en-US" altLang="en-US" dirty="0"/>
          </a:p>
          <a:p>
            <a:r>
              <a:rPr lang="en-US" altLang="en-US" dirty="0"/>
              <a:t>Six month participation and commitment</a:t>
            </a:r>
          </a:p>
          <a:p>
            <a:endParaRPr lang="en-US" altLang="en-US" dirty="0"/>
          </a:p>
          <a:p>
            <a:r>
              <a:rPr lang="en-US" altLang="en-US" dirty="0"/>
              <a:t>Oversight and support from Community Care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4953000" y="1219201"/>
            <a:ext cx="3733800" cy="137159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/>
              <a:t>Hint: Set a firm time frame to start and end the measurement period of the learning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24020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What is a learning collaborative?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724427"/>
              </p:ext>
            </p:extLst>
          </p:nvPr>
        </p:nvGraphicFramePr>
        <p:xfrm>
          <a:off x="457200" y="1219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748348"/>
      </p:ext>
    </p:extLst>
  </p:cSld>
  <p:clrMapOvr>
    <a:masterClrMapping/>
  </p:clrMapOvr>
</p:sld>
</file>

<file path=ppt/theme/theme1.xml><?xml version="1.0" encoding="utf-8"?>
<a:theme xmlns:a="http://schemas.openxmlformats.org/drawingml/2006/main" name="20140410-cobrand-template">
  <a:themeElements>
    <a:clrScheme name="ccbh-burgundy">
      <a:dk1>
        <a:srgbClr val="000000"/>
      </a:dk1>
      <a:lt1>
        <a:srgbClr val="FFFFFF"/>
      </a:lt1>
      <a:dk2>
        <a:srgbClr val="888B8D"/>
      </a:dk2>
      <a:lt2>
        <a:srgbClr val="FFFFFF"/>
      </a:lt2>
      <a:accent1>
        <a:srgbClr val="862633"/>
      </a:accent1>
      <a:accent2>
        <a:srgbClr val="FBDB65"/>
      </a:accent2>
      <a:accent3>
        <a:srgbClr val="789D4A"/>
      </a:accent3>
      <a:accent4>
        <a:srgbClr val="772583"/>
      </a:accent4>
      <a:accent5>
        <a:srgbClr val="4298B5"/>
      </a:accent5>
      <a:accent6>
        <a:srgbClr val="EAAA00"/>
      </a:accent6>
      <a:hlink>
        <a:srgbClr val="002F6C"/>
      </a:hlink>
      <a:folHlink>
        <a:srgbClr val="A51890"/>
      </a:folHlink>
    </a:clrScheme>
    <a:fontScheme name="Serif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A3069DD-6C9F-42EA-848E-DA3ECD7448DE}" vid="{D8FFBAA3-476B-455C-995B-C290AA0302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201608-tribrand-ccbh-ahci-mercy</Template>
  <TotalTime>230</TotalTime>
  <Words>1766</Words>
  <Application>Microsoft Office PowerPoint</Application>
  <PresentationFormat>On-screen Show (4:3)</PresentationFormat>
  <Paragraphs>489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Century Gothic</vt:lpstr>
      <vt:lpstr>Georgia</vt:lpstr>
      <vt:lpstr>Wingdings</vt:lpstr>
      <vt:lpstr>20140410-cobrand-template</vt:lpstr>
      <vt:lpstr>Worksheet</vt:lpstr>
      <vt:lpstr>Chart</vt:lpstr>
      <vt:lpstr>Doctor-Office Collaborative Care: A Team Approach to Treating ADHD in Primary Care</vt:lpstr>
      <vt:lpstr>Agenda</vt:lpstr>
      <vt:lpstr>About Community Care</vt:lpstr>
      <vt:lpstr>HealthChoices Regions Served</vt:lpstr>
      <vt:lpstr>Health Care Coordination</vt:lpstr>
      <vt:lpstr>DOCC Model</vt:lpstr>
      <vt:lpstr>PowerPoint Presentation</vt:lpstr>
      <vt:lpstr>Pediatric FQHC LC</vt:lpstr>
      <vt:lpstr>What is a learning collaborative?</vt:lpstr>
      <vt:lpstr>The Breakthrough Series </vt:lpstr>
      <vt:lpstr>Why use the IHI model?</vt:lpstr>
      <vt:lpstr>IHI Model and Structure</vt:lpstr>
      <vt:lpstr>Learning Collaborative Personnel</vt:lpstr>
      <vt:lpstr>Learning Collaborative Milestones</vt:lpstr>
      <vt:lpstr>Learning Collaborative Process Aims</vt:lpstr>
      <vt:lpstr>Process Aim</vt:lpstr>
      <vt:lpstr>Process Aim</vt:lpstr>
      <vt:lpstr>Process Aim</vt:lpstr>
      <vt:lpstr>Learning Collaborative Outcome Aim</vt:lpstr>
      <vt:lpstr>Outcome Aim Defined</vt:lpstr>
      <vt:lpstr>What next?</vt:lpstr>
      <vt:lpstr>Quality Improvement Cycle: PDSA</vt:lpstr>
      <vt:lpstr>PDSA Cycle</vt:lpstr>
      <vt:lpstr>PDSA Worksheet</vt:lpstr>
      <vt:lpstr>Learning From Others</vt:lpstr>
      <vt:lpstr>Pediatric Learning Collaborative</vt:lpstr>
      <vt:lpstr>About RVH&amp;DC</vt:lpstr>
      <vt:lpstr>Pediatric Behavioral Health Flow</vt:lpstr>
      <vt:lpstr>What’s next?</vt:lpstr>
      <vt:lpstr>Pediatric Integrated Care</vt:lpstr>
      <vt:lpstr>What, Why, and How</vt:lpstr>
      <vt:lpstr>How? </vt:lpstr>
      <vt:lpstr>Who? Patient Care Team</vt:lpstr>
      <vt:lpstr>When? Timeline</vt:lpstr>
      <vt:lpstr>How? Draft Workflows</vt:lpstr>
      <vt:lpstr>Family First Health Commitment</vt:lpstr>
      <vt:lpstr>Questions for the panel?</vt:lpstr>
      <vt:lpstr>The Provider Perspective</vt:lpstr>
      <vt:lpstr>The Provider Perspective</vt:lpstr>
      <vt:lpstr>The Provider Perspective</vt:lpstr>
      <vt:lpstr>The Provider Perspective</vt:lpstr>
      <vt:lpstr>Thank you!</vt:lpstr>
    </vt:vector>
  </TitlesOfParts>
  <Company>UPMC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Doctor-Office Collaborative Care: A Team Approach to Treating ADHD in Primary Care</dc:title>
  <dc:creator>Meehan Sinha, Kaitlyn</dc:creator>
  <cp:lastModifiedBy>Amanda Tekely</cp:lastModifiedBy>
  <cp:revision>12</cp:revision>
  <dcterms:created xsi:type="dcterms:W3CDTF">2016-10-05T13:21:23Z</dcterms:created>
  <dcterms:modified xsi:type="dcterms:W3CDTF">2016-10-20T20:28:27Z</dcterms:modified>
</cp:coreProperties>
</file>